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56" r:id="rId3"/>
    <p:sldId id="793" r:id="rId5"/>
    <p:sldId id="1092" r:id="rId6"/>
    <p:sldId id="1052" r:id="rId7"/>
    <p:sldId id="1133" r:id="rId8"/>
    <p:sldId id="1134" r:id="rId9"/>
    <p:sldId id="1135" r:id="rId10"/>
    <p:sldId id="1136" r:id="rId11"/>
    <p:sldId id="1137" r:id="rId12"/>
    <p:sldId id="1138" r:id="rId13"/>
    <p:sldId id="1139" r:id="rId14"/>
    <p:sldId id="1142" r:id="rId15"/>
    <p:sldId id="1143" r:id="rId16"/>
    <p:sldId id="1144" r:id="rId17"/>
    <p:sldId id="1145" r:id="rId18"/>
    <p:sldId id="1146" r:id="rId19"/>
    <p:sldId id="1147" r:id="rId20"/>
    <p:sldId id="1148" r:id="rId21"/>
    <p:sldId id="1149" r:id="rId22"/>
    <p:sldId id="1150" r:id="rId23"/>
    <p:sldId id="1151" r:id="rId24"/>
    <p:sldId id="1152" r:id="rId25"/>
    <p:sldId id="1153" r:id="rId26"/>
    <p:sldId id="1154" r:id="rId27"/>
    <p:sldId id="1155" r:id="rId28"/>
    <p:sldId id="1156" r:id="rId29"/>
    <p:sldId id="1158" r:id="rId30"/>
    <p:sldId id="1159" r:id="rId31"/>
    <p:sldId id="1160" r:id="rId32"/>
    <p:sldId id="1162" r:id="rId33"/>
    <p:sldId id="1161" r:id="rId34"/>
    <p:sldId id="1163" r:id="rId35"/>
    <p:sldId id="1164" r:id="rId36"/>
    <p:sldId id="760" r:id="rId37"/>
  </p:sldIdLst>
  <p:sldSz cx="9144000" cy="5143500"/>
  <p:notesSz cx="6858000" cy="9144000"/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706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60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7.png"/><Relationship Id="rId3" Type="http://schemas.openxmlformats.org/officeDocument/2006/relationships/tags" Target="../tags/tag17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tags" Target="../tags/tag19.xml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tags" Target="../tags/tag24.xml"/><Relationship Id="rId2" Type="http://schemas.openxmlformats.org/officeDocument/2006/relationships/image" Target="../media/image23.png"/><Relationship Id="rId1" Type="http://schemas.openxmlformats.org/officeDocument/2006/relationships/tags" Target="../tags/tag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tags" Target="../tags/tag2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tags" Target="../tags/tag28.xml"/><Relationship Id="rId4" Type="http://schemas.openxmlformats.org/officeDocument/2006/relationships/image" Target="../media/image27.png"/><Relationship Id="rId3" Type="http://schemas.openxmlformats.org/officeDocument/2006/relationships/tags" Target="../tags/tag27.xml"/><Relationship Id="rId2" Type="http://schemas.openxmlformats.org/officeDocument/2006/relationships/image" Target="../media/image26.png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0.png"/><Relationship Id="rId3" Type="http://schemas.openxmlformats.org/officeDocument/2006/relationships/tags" Target="../tags/tag30.xml"/><Relationship Id="rId2" Type="http://schemas.openxmlformats.org/officeDocument/2006/relationships/image" Target="../media/image29.png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4.png"/><Relationship Id="rId3" Type="http://schemas.openxmlformats.org/officeDocument/2006/relationships/tags" Target="../tags/tag34.xml"/><Relationship Id="rId2" Type="http://schemas.openxmlformats.org/officeDocument/2006/relationships/image" Target="../media/image33.png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tags" Target="../tags/tag3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tags" Target="../tags/tag39.xml"/><Relationship Id="rId4" Type="http://schemas.openxmlformats.org/officeDocument/2006/relationships/image" Target="../media/image38.png"/><Relationship Id="rId3" Type="http://schemas.openxmlformats.org/officeDocument/2006/relationships/tags" Target="../tags/tag38.xml"/><Relationship Id="rId2" Type="http://schemas.openxmlformats.org/officeDocument/2006/relationships/image" Target="../media/image37.png"/><Relationship Id="rId1" Type="http://schemas.openxmlformats.org/officeDocument/2006/relationships/tags" Target="../tags/tag3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1.png"/><Relationship Id="rId3" Type="http://schemas.openxmlformats.org/officeDocument/2006/relationships/tags" Target="../tags/tag41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tags" Target="../tags/tag44.xml"/><Relationship Id="rId4" Type="http://schemas.openxmlformats.org/officeDocument/2006/relationships/image" Target="../media/image43.png"/><Relationship Id="rId3" Type="http://schemas.openxmlformats.org/officeDocument/2006/relationships/tags" Target="../tags/tag43.xml"/><Relationship Id="rId2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8.png"/><Relationship Id="rId7" Type="http://schemas.openxmlformats.org/officeDocument/2006/relationships/tags" Target="../tags/tag48.xml"/><Relationship Id="rId6" Type="http://schemas.openxmlformats.org/officeDocument/2006/relationships/image" Target="../media/image47.png"/><Relationship Id="rId5" Type="http://schemas.openxmlformats.org/officeDocument/2006/relationships/tags" Target="../tags/tag47.xml"/><Relationship Id="rId4" Type="http://schemas.openxmlformats.org/officeDocument/2006/relationships/image" Target="../media/image46.png"/><Relationship Id="rId3" Type="http://schemas.openxmlformats.org/officeDocument/2006/relationships/tags" Target="../tags/tag46.xml"/><Relationship Id="rId2" Type="http://schemas.openxmlformats.org/officeDocument/2006/relationships/image" Target="../media/image45.png"/><Relationship Id="rId1" Type="http://schemas.openxmlformats.org/officeDocument/2006/relationships/tags" Target="../tags/tag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tags" Target="../tags/tag49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1.png"/><Relationship Id="rId3" Type="http://schemas.openxmlformats.org/officeDocument/2006/relationships/tags" Target="../tags/tag51.xml"/><Relationship Id="rId2" Type="http://schemas.openxmlformats.org/officeDocument/2006/relationships/image" Target="../media/image50.png"/><Relationship Id="rId1" Type="http://schemas.openxmlformats.org/officeDocument/2006/relationships/tags" Target="../tags/tag5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tags" Target="../tags/tag54.xml"/><Relationship Id="rId4" Type="http://schemas.openxmlformats.org/officeDocument/2006/relationships/image" Target="../media/image53.png"/><Relationship Id="rId3" Type="http://schemas.openxmlformats.org/officeDocument/2006/relationships/tags" Target="../tags/tag53.xml"/><Relationship Id="rId2" Type="http://schemas.openxmlformats.org/officeDocument/2006/relationships/image" Target="../media/image52.png"/><Relationship Id="rId1" Type="http://schemas.openxmlformats.org/officeDocument/2006/relationships/tags" Target="../tags/tag5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1" Type="http://schemas.openxmlformats.org/officeDocument/2006/relationships/tags" Target="../tags/tag55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tags" Target="../tags/tag58.xml"/><Relationship Id="rId4" Type="http://schemas.openxmlformats.org/officeDocument/2006/relationships/image" Target="../media/image57.png"/><Relationship Id="rId3" Type="http://schemas.openxmlformats.org/officeDocument/2006/relationships/tags" Target="../tags/tag57.xml"/><Relationship Id="rId2" Type="http://schemas.openxmlformats.org/officeDocument/2006/relationships/image" Target="../media/image56.png"/><Relationship Id="rId1" Type="http://schemas.openxmlformats.org/officeDocument/2006/relationships/tags" Target="../tags/tag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1" Type="http://schemas.openxmlformats.org/officeDocument/2006/relationships/tags" Target="../tags/tag5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.png"/><Relationship Id="rId7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tags" Target="../tags/tag6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tags" Target="../tags/tag9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tags" Target="../tags/tag13.xml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483" y="40866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Blender</a:t>
            </a:r>
            <a:r>
              <a:rPr lang="zh-CN" altLang="zh-TW">
                <a:ea typeface="宋体" panose="02010600030101010101" pitchFamily="2" charset="-122"/>
              </a:rPr>
              <a:t>几何建模原理（五）</a:t>
            </a:r>
            <a:endParaRPr lang="zh-TW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ea typeface="宋体" panose="02010600030101010101" pitchFamily="2" charset="-122"/>
              </a:rPr>
              <a:t>曲线类型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56" name="Google Shape;56;p13"/>
          <p:cNvSpPr txBox="1"/>
          <p:nvPr>
            <p:ph type="subTitle" idx="1"/>
          </p:nvPr>
        </p:nvSpPr>
        <p:spPr>
          <a:xfrm>
            <a:off x="311475" y="2311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</a:t>
            </a:r>
            <a:r>
              <a:rPr lang="zh-TW"/>
              <a:t>最强人类韦少</a:t>
            </a:r>
            <a:endParaRPr lang="zh-TW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4825" y="2865120"/>
            <a:ext cx="305435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曲线域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553585" cy="3737610"/>
          </a:xfrm>
        </p:spPr>
        <p:txBody>
          <a:bodyPr/>
          <a:p>
            <a:r>
              <a:rPr lang="zh-CN" altLang="en-US"/>
              <a:t>右图：通过</a:t>
            </a:r>
            <a:r>
              <a:rPr lang="en-US" altLang="zh-CN"/>
              <a:t>join</a:t>
            </a:r>
            <a:r>
              <a:rPr lang="zh-CN" altLang="en-US">
                <a:ea typeface="宋体" panose="02010600030101010101" pitchFamily="2" charset="-122"/>
              </a:rPr>
              <a:t>节点将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圆和</a:t>
            </a:r>
            <a:r>
              <a:rPr lang="en-US" altLang="zh-CN">
                <a:ea typeface="宋体" panose="02010600030101010101" pitchFamily="2" charset="-122"/>
              </a:rPr>
              <a:t>polyline</a:t>
            </a:r>
            <a:r>
              <a:rPr lang="zh-CN" altLang="en-US">
                <a:ea typeface="宋体" panose="02010600030101010101" pitchFamily="2" charset="-122"/>
              </a:rPr>
              <a:t>五角星合并成一个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，注意两条曲线</a:t>
            </a:r>
            <a:r>
              <a:rPr lang="en-US" altLang="zh-CN">
                <a:ea typeface="宋体" panose="02010600030101010101" pitchFamily="2" charset="-122"/>
              </a:rPr>
              <a:t>curve_type</a:t>
            </a:r>
            <a:r>
              <a:rPr lang="zh-CN" altLang="en-US">
                <a:ea typeface="宋体" panose="02010600030101010101" pitchFamily="2" charset="-122"/>
              </a:rPr>
              <a:t>区别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下图：一个头发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包含许多条</a:t>
            </a:r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1725" y="1172845"/>
            <a:ext cx="4189730" cy="2434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93010" y="3668395"/>
            <a:ext cx="6608445" cy="1445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Curves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CurvesGeometry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200">
                <a:ea typeface="宋体" panose="02010600030101010101" pitchFamily="2" charset="-122"/>
              </a:rPr>
              <a:t>Curves</a:t>
            </a:r>
            <a:r>
              <a:rPr lang="zh-CN" altLang="en-US" sz="1200">
                <a:ea typeface="宋体" panose="02010600030101010101" pitchFamily="2" charset="-122"/>
              </a:rPr>
              <a:t>将</a:t>
            </a:r>
            <a:r>
              <a:rPr lang="zh-CN" altLang="zh-CN" sz="1200">
                <a:ea typeface="宋体" panose="02010600030101010101" pitchFamily="2" charset="-122"/>
              </a:rPr>
              <a:t>曲线数据存放在</a:t>
            </a:r>
            <a:r>
              <a:rPr lang="en-US" altLang="zh-CN" sz="1200"/>
              <a:t>CurvesGeometry</a:t>
            </a:r>
            <a:r>
              <a:rPr lang="zh-CN" altLang="en-US" sz="1200">
                <a:ea typeface="宋体" panose="02010600030101010101" pitchFamily="2" charset="-122"/>
              </a:rPr>
              <a:t>，另外还有材质、毛发附着表面以及一些其他编辑信息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CurvesGeometry</a:t>
            </a:r>
            <a:r>
              <a:rPr lang="zh-CN" altLang="en-US" sz="1200">
                <a:ea typeface="宋体" panose="02010600030101010101" pitchFamily="2" charset="-122"/>
              </a:rPr>
              <a:t>是非常纯粹的存放曲线属性的结构体，包括点属性</a:t>
            </a:r>
            <a:r>
              <a:rPr lang="en-US" altLang="zh-CN" sz="1200">
                <a:ea typeface="宋体" panose="02010600030101010101" pitchFamily="2" charset="-122"/>
              </a:rPr>
              <a:t>point_data</a:t>
            </a:r>
            <a:r>
              <a:rPr lang="zh-CN" altLang="en-US" sz="1200">
                <a:ea typeface="宋体" panose="02010600030101010101" pitchFamily="2" charset="-122"/>
              </a:rPr>
              <a:t>和曲线属性</a:t>
            </a:r>
            <a:r>
              <a:rPr lang="en-US" altLang="zh-CN" sz="1200">
                <a:ea typeface="宋体" panose="02010600030101010101" pitchFamily="2" charset="-122"/>
              </a:rPr>
              <a:t>curve_data</a:t>
            </a:r>
            <a:r>
              <a:rPr lang="zh-CN" altLang="en-US" sz="1200">
                <a:ea typeface="宋体" panose="02010600030101010101" pitchFamily="2" charset="-122"/>
              </a:rPr>
              <a:t>，以及</a:t>
            </a:r>
            <a:r>
              <a:rPr lang="en-US" altLang="zh-CN" sz="1200">
                <a:ea typeface="宋体" panose="02010600030101010101" pitchFamily="2" charset="-122"/>
              </a:rPr>
              <a:t>curve_offsets</a:t>
            </a:r>
            <a:r>
              <a:rPr lang="zh-CN" altLang="en-US" sz="1200">
                <a:ea typeface="宋体" panose="02010600030101010101" pitchFamily="2" charset="-122"/>
              </a:rPr>
              <a:t>数组表示哪些控制点属于第几条曲线，长度为曲线数</a:t>
            </a:r>
            <a:r>
              <a:rPr lang="en-US" altLang="zh-CN" sz="1200">
                <a:ea typeface="宋体" panose="02010600030101010101" pitchFamily="2" charset="-122"/>
              </a:rPr>
              <a:t>+1</a:t>
            </a:r>
            <a:r>
              <a:rPr lang="zh-CN" altLang="en-US" sz="1200">
                <a:ea typeface="宋体" panose="02010600030101010101" pitchFamily="2" charset="-122"/>
              </a:rPr>
              <a:t>。如前页合并曲线案例，</a:t>
            </a:r>
            <a:r>
              <a:rPr lang="en-US" altLang="zh-CN" sz="1200">
                <a:ea typeface="宋体" panose="02010600030101010101" pitchFamily="2" charset="-122"/>
              </a:rPr>
              <a:t>curve_offsets</a:t>
            </a:r>
            <a:r>
              <a:rPr lang="zh-CN" altLang="en-US" sz="1200">
                <a:ea typeface="宋体" panose="02010600030101010101" pitchFamily="2" charset="-122"/>
              </a:rPr>
              <a:t>为</a:t>
            </a:r>
            <a:r>
              <a:rPr lang="en-US" altLang="zh-CN" sz="1200">
                <a:ea typeface="宋体" panose="02010600030101010101" pitchFamily="2" charset="-122"/>
              </a:rPr>
              <a:t>[0,4,14]</a:t>
            </a:r>
            <a:r>
              <a:rPr lang="zh-CN" altLang="en-US" sz="1200">
                <a:ea typeface="宋体" panose="02010600030101010101" pitchFamily="2" charset="-122"/>
              </a:rPr>
              <a:t>，表示控制点</a:t>
            </a:r>
            <a:r>
              <a:rPr lang="en-US" altLang="zh-CN" sz="1200">
                <a:ea typeface="宋体" panose="02010600030101010101" pitchFamily="2" charset="-122"/>
              </a:rPr>
              <a:t>0~3</a:t>
            </a:r>
            <a:r>
              <a:rPr lang="zh-CN" altLang="en-US" sz="1200">
                <a:ea typeface="宋体" panose="02010600030101010101" pitchFamily="2" charset="-122"/>
              </a:rPr>
              <a:t>属于第一条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圆圈，控制点</a:t>
            </a:r>
            <a:r>
              <a:rPr lang="en-US" altLang="zh-CN" sz="1200">
                <a:ea typeface="宋体" panose="02010600030101010101" pitchFamily="2" charset="-122"/>
              </a:rPr>
              <a:t>4~13</a:t>
            </a:r>
            <a:r>
              <a:rPr lang="zh-CN" altLang="en-US" sz="1200">
                <a:ea typeface="宋体" panose="02010600030101010101" pitchFamily="2" charset="-122"/>
              </a:rPr>
              <a:t>属于第二条</a:t>
            </a:r>
            <a:r>
              <a:rPr lang="en-US" altLang="zh-CN" sz="1200">
                <a:ea typeface="宋体" panose="02010600030101010101" pitchFamily="2" charset="-122"/>
              </a:rPr>
              <a:t>polyline</a:t>
            </a:r>
            <a:r>
              <a:rPr lang="zh-CN" altLang="en-US" sz="1200">
                <a:ea typeface="宋体" panose="02010600030101010101" pitchFamily="2" charset="-122"/>
              </a:rPr>
              <a:t>五角星</a:t>
            </a:r>
            <a:endParaRPr lang="zh-CN" altLang="en-US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785" y="2202180"/>
            <a:ext cx="2839085" cy="2941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0130" y="2202815"/>
            <a:ext cx="3371215" cy="2940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Polyline</a:t>
            </a:r>
            <a:r>
              <a:rPr lang="zh-CN" altLang="en-US"/>
              <a:t>基本属性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600"/>
              <a:t>所有曲线中，</a:t>
            </a:r>
            <a:r>
              <a:rPr lang="en-US" altLang="zh-CN" sz="1600"/>
              <a:t>polyline</a:t>
            </a:r>
            <a:r>
              <a:rPr lang="zh-CN" altLang="en-US" sz="1600">
                <a:ea typeface="宋体" panose="02010600030101010101" pitchFamily="2" charset="-122"/>
              </a:rPr>
              <a:t>用到的属性最少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点域</a:t>
            </a:r>
            <a:r>
              <a:rPr lang="en-US" altLang="zh-CN" sz="1600">
                <a:ea typeface="宋体" panose="02010600030101010101" pitchFamily="2" charset="-122"/>
              </a:rPr>
              <a:t>position</a:t>
            </a:r>
            <a:r>
              <a:rPr lang="zh-CN" altLang="en-US" sz="1600">
                <a:ea typeface="宋体" panose="02010600030101010101" pitchFamily="2" charset="-122"/>
              </a:rPr>
              <a:t>为控制点即顶点位置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曲线域</a:t>
            </a:r>
            <a:r>
              <a:rPr lang="en-US" altLang="zh-CN" sz="1600">
                <a:ea typeface="宋体" panose="02010600030101010101" pitchFamily="2" charset="-122"/>
              </a:rPr>
              <a:t>curve_type</a:t>
            </a:r>
            <a:r>
              <a:rPr lang="zh-CN" altLang="en-US" sz="1600">
                <a:ea typeface="宋体" panose="02010600030101010101" pitchFamily="2" charset="-122"/>
              </a:rPr>
              <a:t>为</a:t>
            </a:r>
            <a:r>
              <a:rPr lang="en-US" altLang="zh-CN" sz="1600">
                <a:ea typeface="宋体" panose="02010600030101010101" pitchFamily="2" charset="-122"/>
              </a:rPr>
              <a:t>CurveType</a:t>
            </a:r>
            <a:r>
              <a:rPr lang="zh-CN" altLang="en-US" sz="1600">
                <a:ea typeface="宋体" panose="02010600030101010101" pitchFamily="2" charset="-122"/>
              </a:rPr>
              <a:t>枚举（默认</a:t>
            </a:r>
            <a:r>
              <a:rPr lang="en-US" altLang="zh-CN" sz="1600">
                <a:ea typeface="宋体" panose="02010600030101010101" pitchFamily="2" charset="-122"/>
              </a:rPr>
              <a:t>Catmull Rom</a:t>
            </a:r>
            <a:r>
              <a:rPr lang="zh-CN" altLang="en-US" sz="1600">
                <a:ea typeface="宋体" panose="02010600030101010101" pitchFamily="2" charset="-122"/>
              </a:rPr>
              <a:t>），</a:t>
            </a:r>
            <a:r>
              <a:rPr lang="en-US" altLang="zh-CN" sz="1600">
                <a:ea typeface="宋体" panose="02010600030101010101" pitchFamily="2" charset="-122"/>
              </a:rPr>
              <a:t>cyclic</a:t>
            </a:r>
            <a:r>
              <a:rPr lang="zh-CN" altLang="en-US" sz="1600">
                <a:ea typeface="宋体" panose="02010600030101010101" pitchFamily="2" charset="-122"/>
              </a:rPr>
              <a:t>表示是否首尾相连（默认</a:t>
            </a:r>
            <a:r>
              <a:rPr lang="en-US" altLang="zh-CN" sz="1600">
                <a:ea typeface="宋体" panose="02010600030101010101" pitchFamily="2" charset="-122"/>
              </a:rPr>
              <a:t>false</a:t>
            </a:r>
            <a:r>
              <a:rPr lang="zh-CN" altLang="en-US" sz="1600">
                <a:ea typeface="宋体" panose="02010600030101010101" pitchFamily="2" charset="-122"/>
              </a:rPr>
              <a:t>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cyclic</a:t>
            </a:r>
            <a:r>
              <a:rPr lang="zh-CN" altLang="en-US" sz="1600">
                <a:ea typeface="宋体" panose="02010600030101010101" pitchFamily="2" charset="-122"/>
              </a:rPr>
              <a:t>：曲线段数</a:t>
            </a:r>
            <a:r>
              <a:rPr lang="en-US" altLang="zh-CN" sz="1600">
                <a:ea typeface="宋体" panose="02010600030101010101" pitchFamily="2" charset="-122"/>
              </a:rPr>
              <a:t>=</a:t>
            </a:r>
            <a:r>
              <a:rPr lang="zh-CN" altLang="en-US" sz="1600">
                <a:ea typeface="宋体" panose="02010600030101010101" pitchFamily="2" charset="-122"/>
              </a:rPr>
              <a:t>控制点数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non-cyclic</a:t>
            </a:r>
            <a:r>
              <a:rPr lang="zh-CN" altLang="en-US" sz="1600">
                <a:ea typeface="宋体" panose="02010600030101010101" pitchFamily="2" charset="-122"/>
              </a:rPr>
              <a:t>：曲线段数</a:t>
            </a:r>
            <a:r>
              <a:rPr lang="en-US" altLang="zh-CN" sz="1600">
                <a:ea typeface="宋体" panose="02010600030101010101" pitchFamily="2" charset="-122"/>
              </a:rPr>
              <a:t>=</a:t>
            </a:r>
            <a:r>
              <a:rPr lang="zh-CN" altLang="en-US" sz="1600">
                <a:ea typeface="宋体" panose="02010600030101010101" pitchFamily="2" charset="-122"/>
              </a:rPr>
              <a:t>控制点数</a:t>
            </a:r>
            <a:r>
              <a:rPr lang="en-US" altLang="zh-CN" sz="1600">
                <a:ea typeface="宋体" panose="02010600030101010101" pitchFamily="2" charset="-122"/>
              </a:rPr>
              <a:t>-1</a:t>
            </a:r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3015615"/>
            <a:ext cx="7566025" cy="2098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Bezier</a:t>
            </a:r>
            <a:r>
              <a:rPr lang="zh-CN" altLang="en-US">
                <a:ea typeface="宋体" panose="02010600030101010101" pitchFamily="2" charset="-122"/>
              </a:rPr>
              <a:t>基本属性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6432550" cy="3416300"/>
          </a:xfrm>
        </p:spPr>
        <p:txBody>
          <a:bodyPr/>
          <a:p>
            <a:r>
              <a:rPr lang="zh-CN" altLang="en-US" sz="1400"/>
              <a:t>点域</a:t>
            </a:r>
            <a:r>
              <a:rPr lang="en-US" altLang="zh-CN" sz="1400"/>
              <a:t>handle_left handle_right</a:t>
            </a:r>
            <a:r>
              <a:rPr lang="zh-CN" altLang="en-US" sz="1400">
                <a:ea typeface="宋体" panose="02010600030101010101" pitchFamily="2" charset="-122"/>
              </a:rPr>
              <a:t>是两个内部控制点，决定了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曲线断点切线。</a:t>
            </a:r>
            <a:r>
              <a:rPr lang="en-US" altLang="zh-CN" sz="1400">
                <a:ea typeface="宋体" panose="02010600030101010101" pitchFamily="2" charset="-122"/>
              </a:rPr>
              <a:t>handle_type</a:t>
            </a:r>
            <a:r>
              <a:rPr lang="zh-CN" altLang="en-US" sz="1400">
                <a:ea typeface="宋体" panose="02010600030101010101" pitchFamily="2" charset="-122"/>
              </a:rPr>
              <a:t>表示在编辑时为保持左右连续性的约束（完全自由、保证左右侧切线方向一致、保证左右切线相等）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对于非</a:t>
            </a:r>
            <a:r>
              <a:rPr lang="en-US" altLang="zh-CN" sz="1400">
                <a:ea typeface="宋体" panose="02010600030101010101" pitchFamily="2" charset="-122"/>
              </a:rPr>
              <a:t>polyline</a:t>
            </a:r>
            <a:r>
              <a:rPr lang="zh-CN" altLang="en-US" sz="1400">
                <a:ea typeface="宋体" panose="02010600030101010101" pitchFamily="2" charset="-122"/>
              </a:rPr>
              <a:t>的曲线，曲线域</a:t>
            </a:r>
            <a:r>
              <a:rPr lang="en-US" altLang="zh-CN" sz="1400">
                <a:ea typeface="宋体" panose="02010600030101010101" pitchFamily="2" charset="-122"/>
              </a:rPr>
              <a:t>resolution</a:t>
            </a:r>
            <a:r>
              <a:rPr lang="zh-CN" altLang="en-US" sz="1400">
                <a:ea typeface="宋体" panose="02010600030101010101" pitchFamily="2" charset="-122"/>
              </a:rPr>
              <a:t>表示求值用的分辨率，将每段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分成多少折线段，这与曲线本身性质无关，与其他逻辑处理（如计算曲线长度）有关</a:t>
            </a:r>
            <a:endParaRPr lang="zh-CN" altLang="en-US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  <a:p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5115" y="3146425"/>
            <a:ext cx="8547100" cy="1976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50710" y="59055"/>
            <a:ext cx="1920240" cy="3030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Catmull-Rom</a:t>
            </a:r>
            <a:r>
              <a:rPr lang="zh-CN" altLang="en-US">
                <a:ea typeface="宋体" panose="02010600030101010101" pitchFamily="2" charset="-122"/>
              </a:rPr>
              <a:t>基本属性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点属性只有坐标</a:t>
            </a:r>
            <a:endParaRPr lang="zh-CN" altLang="en-US"/>
          </a:p>
          <a:p>
            <a:r>
              <a:rPr lang="zh-CN" altLang="en-US"/>
              <a:t>曲线属性省了</a:t>
            </a:r>
            <a:r>
              <a:rPr lang="en-US" altLang="zh-CN"/>
              <a:t>CurveType</a:t>
            </a:r>
            <a:r>
              <a:rPr lang="zh-CN" altLang="en-US">
                <a:ea typeface="宋体" panose="02010600030101010101" pitchFamily="2" charset="-122"/>
              </a:rPr>
              <a:t>，因为是默认值。</a:t>
            </a:r>
            <a:r>
              <a:rPr lang="en-US" altLang="zh-CN">
                <a:ea typeface="宋体" panose="02010600030101010101" pitchFamily="2" charset="-122"/>
              </a:rPr>
              <a:t>surface_uv_coordinate</a:t>
            </a:r>
            <a:r>
              <a:rPr lang="zh-CN" altLang="en-US">
                <a:ea typeface="宋体" panose="02010600030101010101" pitchFamily="2" charset="-122"/>
              </a:rPr>
              <a:t>应该是作为头发时用到的属性。（为什么没加</a:t>
            </a:r>
            <a:r>
              <a:rPr lang="en-US" altLang="zh-CN">
                <a:ea typeface="宋体" panose="02010600030101010101" pitchFamily="2" charset="-122"/>
              </a:rPr>
              <a:t>resolution</a:t>
            </a:r>
            <a:r>
              <a:rPr lang="zh-CN" altLang="en-US">
                <a:ea typeface="宋体" panose="02010600030101010101" pitchFamily="2" charset="-122"/>
              </a:rPr>
              <a:t>？可能是建模时段数当</a:t>
            </a:r>
            <a:r>
              <a:rPr lang="en-US" altLang="zh-CN">
                <a:ea typeface="宋体" panose="02010600030101010101" pitchFamily="2" charset="-122"/>
              </a:rPr>
              <a:t>resolution</a:t>
            </a:r>
            <a:r>
              <a:rPr lang="zh-CN" altLang="en-US">
                <a:ea typeface="宋体" panose="02010600030101010101" pitchFamily="2" charset="-122"/>
              </a:rPr>
              <a:t>用了，而渲染时曲线插值交给渲染器而不是几何模块）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260" y="2961640"/>
            <a:ext cx="6710680" cy="2181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83070" y="3293745"/>
            <a:ext cx="23609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基本属性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点属性：</a:t>
            </a:r>
            <a:r>
              <a:rPr lang="en-US" altLang="zh-CN" sz="1400"/>
              <a:t>nurbs_weight</a:t>
            </a:r>
            <a:r>
              <a:rPr lang="zh-CN" altLang="en-US" sz="1400">
                <a:ea typeface="宋体" panose="02010600030101010101" pitchFamily="2" charset="-122"/>
              </a:rPr>
              <a:t>权重，可以在每个点的</a:t>
            </a:r>
            <a:r>
              <a:rPr lang="en-US" altLang="zh-CN" sz="1400">
                <a:ea typeface="宋体" panose="02010600030101010101" pitchFamily="2" charset="-122"/>
              </a:rPr>
              <a:t>W</a:t>
            </a:r>
            <a:r>
              <a:rPr lang="zh-CN" altLang="en-US" sz="1400">
                <a:ea typeface="宋体" panose="02010600030101010101" pitchFamily="2" charset="-122"/>
              </a:rPr>
              <a:t>分量设置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曲线属性：</a:t>
            </a:r>
            <a:r>
              <a:rPr lang="en-US" altLang="zh-CN" sz="1400">
                <a:ea typeface="宋体" panose="02010600030101010101" pitchFamily="2" charset="-122"/>
              </a:rPr>
              <a:t>nurbs_order</a:t>
            </a:r>
            <a:r>
              <a:rPr lang="zh-CN" altLang="en-US" sz="1400">
                <a:ea typeface="宋体" panose="02010600030101010101" pitchFamily="2" charset="-122"/>
              </a:rPr>
              <a:t>阶数，</a:t>
            </a:r>
            <a:r>
              <a:rPr lang="en-US" altLang="zh-CN" sz="1400">
                <a:ea typeface="宋体" panose="02010600030101010101" pitchFamily="2" charset="-122"/>
              </a:rPr>
              <a:t>knots_mode</a:t>
            </a:r>
            <a:r>
              <a:rPr lang="zh-CN" altLang="en-US" sz="1400">
                <a:ea typeface="宋体" panose="02010600030101010101" pitchFamily="2" charset="-122"/>
              </a:rPr>
              <a:t>决定</a:t>
            </a:r>
            <a:r>
              <a:rPr lang="en-US" altLang="zh-CN" sz="1400">
                <a:ea typeface="宋体" panose="02010600030101010101" pitchFamily="2" charset="-122"/>
              </a:rPr>
              <a:t>knot vector</a:t>
            </a:r>
            <a:r>
              <a:rPr lang="zh-CN" altLang="en-US" sz="1400">
                <a:ea typeface="宋体" panose="02010600030101010101" pitchFamily="2" charset="-122"/>
              </a:rPr>
              <a:t>节点向量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6065" y="2073275"/>
            <a:ext cx="8611870" cy="3070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 to Mesh</a:t>
            </a:r>
            <a:r>
              <a:rPr lang="zh-CN" altLang="en-US">
                <a:ea typeface="宋体" panose="02010600030101010101" pitchFamily="2" charset="-122"/>
              </a:rPr>
              <a:t>用到的其他属性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6791960" cy="3416300"/>
          </a:xfrm>
        </p:spPr>
        <p:txBody>
          <a:bodyPr/>
          <a:p>
            <a:r>
              <a:rPr lang="en-US" altLang="zh-CN"/>
              <a:t>Curve to Mesh</a:t>
            </a:r>
            <a:r>
              <a:rPr lang="zh-CN" altLang="en-US">
                <a:ea typeface="宋体" panose="02010600030101010101" pitchFamily="2" charset="-122"/>
              </a:rPr>
              <a:t>可以用一个曲线（实际上是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）作为轴，另一个曲线作为</a:t>
            </a:r>
            <a:r>
              <a:rPr lang="zh-CN">
                <a:ea typeface="宋体" panose="02010600030101010101" pitchFamily="2" charset="-122"/>
              </a:rPr>
              <a:t>轮廓，生成管道形状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endParaRPr lang="zh-CN" altLang="en-US"/>
          </a:p>
          <a:p>
            <a:r>
              <a:rPr lang="zh-CN" altLang="en-US"/>
              <a:t>点属性：</a:t>
            </a:r>
            <a:r>
              <a:rPr lang="en-US" altLang="zh-CN"/>
              <a:t>radius</a:t>
            </a:r>
            <a:r>
              <a:rPr lang="zh-CN" altLang="en-US">
                <a:ea typeface="宋体" panose="02010600030101010101" pitchFamily="2" charset="-122"/>
              </a:rPr>
              <a:t>控制轮廓半径，</a:t>
            </a:r>
            <a:r>
              <a:rPr lang="en-US" altLang="zh-CN">
                <a:ea typeface="宋体" panose="02010600030101010101" pitchFamily="2" charset="-122"/>
              </a:rPr>
              <a:t>tilt</a:t>
            </a:r>
            <a:r>
              <a:rPr lang="zh-CN" altLang="en-US">
                <a:ea typeface="宋体" panose="02010600030101010101" pitchFamily="2" charset="-122"/>
              </a:rPr>
              <a:t>控制轮廓旋转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曲线属性：</a:t>
            </a:r>
            <a:r>
              <a:rPr lang="en-US" altLang="zh-CN">
                <a:ea typeface="宋体" panose="02010600030101010101" pitchFamily="2" charset="-122"/>
              </a:rPr>
              <a:t>normal_mode</a:t>
            </a:r>
            <a:r>
              <a:rPr lang="zh-CN" altLang="en-US">
                <a:ea typeface="宋体" panose="02010600030101010101" pitchFamily="2" charset="-122"/>
              </a:rPr>
              <a:t>决定轮廓方位（配合</a:t>
            </a:r>
            <a:r>
              <a:rPr lang="en-US" altLang="zh-CN">
                <a:ea typeface="宋体" panose="02010600030101010101" pitchFamily="2" charset="-122"/>
              </a:rPr>
              <a:t>tilt</a:t>
            </a:r>
            <a:r>
              <a:rPr lang="zh-CN" altLang="en-US">
                <a:ea typeface="宋体" panose="02010600030101010101" pitchFamily="2" charset="-122"/>
              </a:rPr>
              <a:t>），</a:t>
            </a:r>
            <a:r>
              <a:rPr lang="en-US" altLang="zh-CN">
                <a:ea typeface="宋体" panose="02010600030101010101" pitchFamily="2" charset="-122"/>
              </a:rPr>
              <a:t>resolution</a:t>
            </a:r>
            <a:r>
              <a:rPr lang="zh-CN" altLang="en-US">
                <a:ea typeface="宋体" panose="02010600030101010101" pitchFamily="2" charset="-122"/>
              </a:rPr>
              <a:t>决定一段曲线在生成</a:t>
            </a:r>
            <a:r>
              <a:rPr lang="en-US" altLang="zh-CN">
                <a:ea typeface="宋体" panose="02010600030101010101" pitchFamily="2" charset="-122"/>
              </a:rPr>
              <a:t>Mesh</a:t>
            </a:r>
            <a:r>
              <a:rPr lang="zh-CN" altLang="en-US">
                <a:ea typeface="宋体" panose="02010600030101010101" pitchFamily="2" charset="-122"/>
              </a:rPr>
              <a:t>时会被切分多少段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365" y="3188335"/>
            <a:ext cx="6978015" cy="1924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74230" y="721995"/>
            <a:ext cx="1962785" cy="2403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74230" y="3484245"/>
            <a:ext cx="1936750" cy="1441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历史遗留</a:t>
            </a:r>
            <a:r>
              <a:rPr lang="en-US" altLang="zh-CN"/>
              <a:t>Curve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/>
              <a:t>Curve</a:t>
            </a:r>
            <a:r>
              <a:rPr lang="zh-CN" altLang="en-US" sz="1400">
                <a:ea typeface="宋体" panose="02010600030101010101" pitchFamily="2" charset="-122"/>
              </a:rPr>
              <a:t>的曲线几何数据都存在</a:t>
            </a:r>
            <a:r>
              <a:rPr lang="en-US" altLang="zh-CN" sz="1400">
                <a:ea typeface="宋体" panose="02010600030101010101" pitchFamily="2" charset="-122"/>
              </a:rPr>
              <a:t>nurb</a:t>
            </a:r>
            <a:r>
              <a:rPr lang="zh-CN" altLang="en-US" sz="1400">
                <a:ea typeface="宋体" panose="02010600030101010101" pitchFamily="2" charset="-122"/>
              </a:rPr>
              <a:t>里，这是</a:t>
            </a:r>
            <a:r>
              <a:rPr lang="en-US" altLang="zh-CN" sz="1400">
                <a:ea typeface="宋体" panose="02010600030101010101" pitchFamily="2" charset="-122"/>
              </a:rPr>
              <a:t>Nurb</a:t>
            </a:r>
            <a:r>
              <a:rPr lang="zh-CN" altLang="en-US" sz="1400">
                <a:ea typeface="宋体" panose="02010600030101010101" pitchFamily="2" charset="-122"/>
              </a:rPr>
              <a:t>构成的链表，每个节点相当于前面</a:t>
            </a:r>
            <a:r>
              <a:rPr lang="en-US" altLang="zh-CN" sz="1400">
                <a:ea typeface="宋体" panose="02010600030101010101" pitchFamily="2" charset="-122"/>
              </a:rPr>
              <a:t>Curves</a:t>
            </a:r>
            <a:r>
              <a:rPr lang="zh-CN" altLang="en-US" sz="1400">
                <a:ea typeface="宋体" panose="02010600030101010101" pitchFamily="2" charset="-122"/>
              </a:rPr>
              <a:t>里的一条曲线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Nurb</a:t>
            </a:r>
            <a:r>
              <a:rPr lang="zh-CN" altLang="en-US" sz="1400">
                <a:ea typeface="宋体" panose="02010600030101010101" pitchFamily="2" charset="-122"/>
              </a:rPr>
              <a:t>含有控制点数组</a:t>
            </a:r>
            <a:r>
              <a:rPr lang="zh-CN" altLang="en-US" sz="1400">
                <a:ea typeface="宋体" panose="02010600030101010101" pitchFamily="2" charset="-122"/>
              </a:rPr>
              <a:t>，成员比较繁琐，属性也都是写死的，不符合一切皆属性的程序化建模理念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9810" y="2143125"/>
            <a:ext cx="273367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70780" y="2140585"/>
            <a:ext cx="2701925" cy="29997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</a:t>
            </a:r>
            <a:r>
              <a:rPr lang="zh-CN" altLang="en-US">
                <a:ea typeface="宋体" panose="02010600030101010101" pitchFamily="2" charset="-122"/>
              </a:rPr>
              <a:t>转换到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751070" cy="3416300"/>
          </a:xfrm>
        </p:spPr>
        <p:txBody>
          <a:bodyPr/>
          <a:p>
            <a:r>
              <a:rPr lang="en-US" altLang="zh-CN"/>
              <a:t>Curve</a:t>
            </a:r>
            <a:r>
              <a:rPr lang="zh-CN" altLang="en-US">
                <a:ea typeface="宋体" panose="02010600030101010101" pitchFamily="2" charset="-122"/>
              </a:rPr>
              <a:t>类型在内部求值时会通过</a:t>
            </a:r>
            <a:r>
              <a:rPr lang="en-US" altLang="zh-CN">
                <a:ea typeface="宋体" panose="02010600030101010101" pitchFamily="2" charset="-122"/>
              </a:rPr>
              <a:t>curve_legacy_to_curves</a:t>
            </a:r>
            <a:r>
              <a:rPr lang="zh-CN" altLang="en-US">
                <a:ea typeface="宋体" panose="02010600030101010101" pitchFamily="2" charset="-122"/>
              </a:rPr>
              <a:t>转换成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01590" y="523240"/>
            <a:ext cx="3993515" cy="43453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曲线类型简介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Polyline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Bezier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Catmull Rom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NURBS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本期内容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曲线结构体（</a:t>
            </a:r>
            <a:r>
              <a:rPr lang="en-US" altLang="zh-CN">
                <a:ea typeface="宋体" panose="02010600030101010101" pitchFamily="2" charset="-122"/>
              </a:rPr>
              <a:t>Curve &amp; Curves &amp; CurvesGeometry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支持的曲线类型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polyline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Catmull-Rom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  <a:sym typeface="+mn-ea"/>
              </a:rPr>
              <a:t>NURBS</a:t>
            </a:r>
            <a:endParaRPr lang="en-US" altLang="zh-CN">
              <a:ea typeface="宋体" panose="02010600030101010101" pitchFamily="2" charset="-122"/>
            </a:endParaRPr>
          </a:p>
          <a:p>
            <a:pPr lvl="0"/>
            <a:r>
              <a:rPr lang="zh-CN" altLang="en-US">
                <a:ea typeface="宋体" panose="02010600030101010101" pitchFamily="2" charset="-122"/>
              </a:rPr>
              <a:t>本视频</a:t>
            </a:r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源码用</a:t>
            </a:r>
            <a:r>
              <a:rPr lang="en-US" altLang="zh-CN">
                <a:ea typeface="宋体" panose="02010600030101010101" pitchFamily="2" charset="-122"/>
              </a:rPr>
              <a:t>4.0alpha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>
                <a:ea typeface="宋体" panose="02010600030101010101" pitchFamily="2" charset="-122"/>
              </a:rPr>
              <a:t>演示用</a:t>
            </a:r>
            <a:r>
              <a:rPr lang="en-US" altLang="zh-CN">
                <a:ea typeface="宋体" panose="02010600030101010101" pitchFamily="2" charset="-122"/>
              </a:rPr>
              <a:t>3.6LTS</a:t>
            </a:r>
            <a:r>
              <a:rPr lang="zh-CN" altLang="en-US">
                <a:ea typeface="宋体" panose="02010600030101010101" pitchFamily="2" charset="-122"/>
              </a:rPr>
              <a:t>版本，两者曲线功能区别不大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曲线转换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视口目前只能创建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，想要看其他曲线效果可以用</a:t>
            </a:r>
            <a:r>
              <a:rPr lang="en-US" altLang="zh-CN">
                <a:ea typeface="宋体" panose="02010600030101010101" pitchFamily="2" charset="-122"/>
              </a:rPr>
              <a:t>set spline type</a:t>
            </a:r>
            <a:r>
              <a:rPr lang="zh-CN" altLang="en-US">
                <a:ea typeface="宋体" panose="02010600030101010101" pitchFamily="2" charset="-122"/>
              </a:rPr>
              <a:t>节点转换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4215" y="2162175"/>
            <a:ext cx="5195570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Bezier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 sz="1400">
                <a:ea typeface="宋体" panose="02010600030101010101" pitchFamily="2" charset="-122"/>
              </a:rPr>
              <a:t>n</a:t>
            </a:r>
            <a:r>
              <a:rPr lang="zh-CN" altLang="en-US" sz="1400">
                <a:ea typeface="宋体" panose="02010600030101010101" pitchFamily="2" charset="-122"/>
              </a:rPr>
              <a:t>次多项式的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曲线有</a:t>
            </a:r>
            <a:r>
              <a:rPr lang="en-US" altLang="zh-CN" sz="1400">
                <a:ea typeface="宋体" panose="02010600030101010101" pitchFamily="2" charset="-122"/>
              </a:rPr>
              <a:t>n+1</a:t>
            </a:r>
            <a:r>
              <a:rPr lang="zh-CN" altLang="en-US" sz="1400">
                <a:ea typeface="宋体" panose="02010600030101010101" pitchFamily="2" charset="-122"/>
              </a:rPr>
              <a:t>个控制点，通过de Casteljau算法多次线性插值求得参数</a:t>
            </a:r>
            <a:r>
              <a:rPr lang="en-US" altLang="zh-CN" sz="1400">
                <a:ea typeface="宋体" panose="02010600030101010101" pitchFamily="2" charset="-122"/>
              </a:rPr>
              <a:t>t</a:t>
            </a:r>
            <a:r>
              <a:rPr lang="zh-CN" altLang="en-US" sz="1400">
                <a:ea typeface="宋体" panose="02010600030101010101" pitchFamily="2" charset="-122"/>
              </a:rPr>
              <a:t>对应点的位置（</a:t>
            </a:r>
            <a:r>
              <a:rPr lang="en-US" altLang="zh-CN" sz="1400">
                <a:ea typeface="宋体" panose="02010600030101010101" pitchFamily="2" charset="-122"/>
              </a:rPr>
              <a:t>t∈[0,1]</a:t>
            </a:r>
            <a:r>
              <a:rPr lang="zh-CN" altLang="en-US" sz="1400">
                <a:ea typeface="宋体" panose="02010600030101010101" pitchFamily="2" charset="-122"/>
              </a:rPr>
              <a:t>）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曲线被首尾两控制点固定，一般不通过中间控制点，临近首尾的控制点决定端点切线</a:t>
            </a:r>
            <a:endParaRPr lang="zh-CN" altLang="en-US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一段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曲线中只要一个控制点变化，整段曲线都会变，高阶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曲线很少使用，常用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次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曲线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5105" y="2619375"/>
            <a:ext cx="4627245" cy="2326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44770" y="2525395"/>
            <a:ext cx="3750310" cy="24206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分段</a:t>
            </a:r>
            <a:r>
              <a:rPr lang="en-US" altLang="zh-CN"/>
              <a:t>Bezier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常用多段</a:t>
            </a:r>
            <a:r>
              <a:rPr lang="en-US" altLang="zh-CN"/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曲线拼接成更长曲线，每段曲线内控制点具有局部性，调整控制点不影响其他分段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边界连续性：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C0</a:t>
            </a:r>
            <a:r>
              <a:rPr lang="zh-CN" altLang="en-US">
                <a:ea typeface="宋体" panose="02010600030101010101" pitchFamily="2" charset="-122"/>
              </a:rPr>
              <a:t>连续：两段首尾相接，另每段曲线控制点为</a:t>
            </a:r>
            <a:r>
              <a:rPr lang="en-US" altLang="zh-CN">
                <a:ea typeface="宋体" panose="02010600030101010101" pitchFamily="2" charset="-122"/>
              </a:rPr>
              <a:t>p0p1p2p3</a:t>
            </a:r>
            <a:r>
              <a:rPr lang="zh-CN" altLang="en-US">
                <a:ea typeface="宋体" panose="02010600030101010101" pitchFamily="2" charset="-122"/>
              </a:rPr>
              <a:t>，则上一段的</a:t>
            </a:r>
            <a:r>
              <a:rPr lang="en-US" altLang="zh-CN">
                <a:ea typeface="宋体" panose="02010600030101010101" pitchFamily="2" charset="-122"/>
              </a:rPr>
              <a:t>p3</a:t>
            </a:r>
            <a:r>
              <a:rPr lang="zh-CN" altLang="en-US">
                <a:ea typeface="宋体" panose="02010600030101010101" pitchFamily="2" charset="-122"/>
              </a:rPr>
              <a:t>位置等于下一段的</a:t>
            </a:r>
            <a:r>
              <a:rPr lang="en-US" altLang="zh-CN">
                <a:ea typeface="宋体" panose="02010600030101010101" pitchFamily="2" charset="-122"/>
              </a:rPr>
              <a:t>p0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连续：衔接段左右对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导数连续，上一段的</a:t>
            </a:r>
            <a:r>
              <a:rPr lang="en-US" altLang="zh-CN">
                <a:ea typeface="宋体" panose="02010600030101010101" pitchFamily="2" charset="-122"/>
              </a:rPr>
              <a:t>p3-p2</a:t>
            </a:r>
            <a:r>
              <a:rPr lang="zh-CN" altLang="en-US">
                <a:ea typeface="宋体" panose="02010600030101010101" pitchFamily="2" charset="-122"/>
              </a:rPr>
              <a:t>等于下一段的</a:t>
            </a:r>
            <a:r>
              <a:rPr lang="en-US" altLang="zh-CN">
                <a:ea typeface="宋体" panose="02010600030101010101" pitchFamily="2" charset="-122"/>
              </a:rPr>
              <a:t>p1-p0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连续：弱化的</a:t>
            </a:r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en-US">
                <a:ea typeface="宋体" panose="02010600030101010101" pitchFamily="2" charset="-122"/>
              </a:rPr>
              <a:t>连续，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上一段的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p3-p2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和下一段的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p1-p0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方向一致即可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C2...</a:t>
            </a:r>
            <a:r>
              <a:rPr lang="zh-CN" altLang="en-US">
                <a:ea typeface="宋体" panose="02010600030101010101" pitchFamily="2" charset="-122"/>
              </a:rPr>
              <a:t>更高阶的导数连续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6945" y="3288665"/>
            <a:ext cx="2150745" cy="18548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 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使用分段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每段端点作为控制点，而把中间两个控制点作为端点的</a:t>
            </a:r>
            <a:r>
              <a:rPr lang="en-US" altLang="zh-CN">
                <a:ea typeface="宋体" panose="02010600030101010101" pitchFamily="2" charset="-122"/>
              </a:rPr>
              <a:t>handle_right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handle_left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p0 p1 p2 p3 -&gt; p0 p0_handle_right p1_handle_left p1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曲线编辑模式下</a:t>
            </a:r>
            <a:r>
              <a:rPr lang="en-US" altLang="zh-CN">
                <a:ea typeface="宋体" panose="02010600030101010101" pitchFamily="2" charset="-122"/>
              </a:rPr>
              <a:t>G1</a:t>
            </a:r>
            <a:r>
              <a:rPr lang="zh-CN" altLang="en-US">
                <a:ea typeface="宋体" panose="02010600030101010101" pitchFamily="2" charset="-122"/>
              </a:rPr>
              <a:t>连续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9855" y="2937510"/>
            <a:ext cx="6384290" cy="22059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Catmull-Rom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Hermite</a:t>
            </a:r>
            <a:r>
              <a:rPr lang="zh-CN" altLang="en-US">
                <a:ea typeface="宋体" panose="02010600030101010101" pitchFamily="2" charset="-122"/>
              </a:rPr>
              <a:t>曲线：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次曲线，两个端点</a:t>
            </a:r>
            <a:r>
              <a:rPr lang="en-US" altLang="zh-CN">
                <a:ea typeface="宋体" panose="02010600030101010101" pitchFamily="2" charset="-122"/>
              </a:rPr>
              <a:t>+</a:t>
            </a:r>
            <a:r>
              <a:rPr lang="zh-CN" altLang="en-US">
                <a:ea typeface="宋体" panose="02010600030101010101" pitchFamily="2" charset="-122"/>
              </a:rPr>
              <a:t>两端点的切线向量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如何选择切向量？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9385" y="2277110"/>
            <a:ext cx="3744595" cy="2205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76145" y="4448810"/>
            <a:ext cx="5114290" cy="384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25750" y="4736465"/>
            <a:ext cx="3293745" cy="3638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Catmull-Rom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 Kochanek-Bartels曲线：多段</a:t>
            </a:r>
            <a:r>
              <a:rPr lang="en-US" altLang="zh-CN"/>
              <a:t>Hermite</a:t>
            </a:r>
            <a:r>
              <a:rPr lang="zh-CN" altLang="en-US">
                <a:ea typeface="宋体" panose="02010600030101010101" pitchFamily="2" charset="-122"/>
              </a:rPr>
              <a:t>曲线，通过本段曲线和前后两段曲线端点，配合</a:t>
            </a:r>
            <a:r>
              <a:rPr lang="en-US" altLang="zh-CN">
                <a:ea typeface="宋体" panose="02010600030101010101" pitchFamily="2" charset="-122"/>
              </a:rPr>
              <a:t>abc</a:t>
            </a:r>
            <a:r>
              <a:rPr lang="zh-CN" altLang="en-US">
                <a:ea typeface="宋体" panose="02010600030101010101" pitchFamily="2" charset="-122"/>
              </a:rPr>
              <a:t>参数得到端点左右切线。当</a:t>
            </a:r>
            <a:r>
              <a:rPr lang="en-US" altLang="zh-CN">
                <a:ea typeface="宋体" panose="02010600030101010101" pitchFamily="2" charset="-122"/>
              </a:rPr>
              <a:t>a=b=c</a:t>
            </a:r>
            <a:r>
              <a:rPr lang="zh-CN" altLang="en-US">
                <a:ea typeface="宋体" panose="02010600030101010101" pitchFamily="2" charset="-122"/>
              </a:rPr>
              <a:t>时即为</a:t>
            </a:r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曲线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对于</a:t>
            </a:r>
            <a:r>
              <a:rPr lang="en-US" altLang="zh-CN">
                <a:ea typeface="宋体" panose="02010600030101010101" pitchFamily="2" charset="-122"/>
              </a:rPr>
              <a:t>p[i] p[i+1]</a:t>
            </a:r>
            <a:r>
              <a:rPr lang="zh-CN" altLang="en-US">
                <a:ea typeface="宋体" panose="02010600030101010101" pitchFamily="2" charset="-122"/>
              </a:rPr>
              <a:t>构成的分段，其两端切线分别为</a:t>
            </a:r>
            <a:r>
              <a:rPr lang="en-US" altLang="zh-CN">
                <a:ea typeface="宋体" panose="02010600030101010101" pitchFamily="2" charset="-122"/>
              </a:rPr>
              <a:t>p[i+1]-p[i-1]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p[i+2]-p[i]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Blender Catmull-Rom</a:t>
            </a:r>
            <a:r>
              <a:rPr lang="zh-CN" altLang="en-US">
                <a:ea typeface="宋体" panose="02010600030101010101" pitchFamily="2" charset="-122"/>
              </a:rPr>
              <a:t>相比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少了修改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操作（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由前后段控制点得出），制作毛发更方便，因此是毛发默认曲线类型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3854450"/>
            <a:ext cx="5121275" cy="944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69000" y="2858770"/>
            <a:ext cx="2390775" cy="22847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：非均匀有理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样条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299845"/>
            <a:ext cx="5485130" cy="3416300"/>
          </a:xfrm>
        </p:spPr>
        <p:txBody>
          <a:bodyPr/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样条：将曲线描述成基函数的线性组合，组合系数为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个控制点坐标，</a:t>
            </a:r>
            <a:r>
              <a:rPr lang="en-US" altLang="zh-CN">
                <a:ea typeface="宋体" panose="02010600030101010101" pitchFamily="2" charset="-122"/>
              </a:rPr>
              <a:t>f(t) = p0*b0(t)+p1b1(t)+...+p</a:t>
            </a:r>
            <a:r>
              <a:rPr lang="en-US" altLang="zh-CN" baseline="-25000">
                <a:ea typeface="宋体" panose="02010600030101010101" pitchFamily="2" charset="-122"/>
              </a:rPr>
              <a:t>n-1</a:t>
            </a:r>
            <a:r>
              <a:rPr lang="en-US" altLang="zh-CN">
                <a:ea typeface="宋体" panose="02010600030101010101" pitchFamily="2" charset="-122"/>
              </a:rPr>
              <a:t>*b</a:t>
            </a:r>
            <a:r>
              <a:rPr lang="en-US" altLang="zh-CN" baseline="-25000">
                <a:ea typeface="宋体" panose="02010600030101010101" pitchFamily="2" charset="-122"/>
              </a:rPr>
              <a:t>n-1</a:t>
            </a:r>
            <a:r>
              <a:rPr lang="en-US" altLang="zh-CN">
                <a:ea typeface="宋体" panose="02010600030101010101" pitchFamily="2" charset="-122"/>
              </a:rPr>
              <a:t>(t)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阶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样条基函数为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k-1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次的分段多项式，覆盖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个区间，右图是整数均匀划分的区间（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[i,i+1)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），也可以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non-uniform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i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,t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i+1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），因此每个控制点只会影响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个区间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85610" y="1557020"/>
            <a:ext cx="2233295" cy="79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57240" y="2677795"/>
            <a:ext cx="3209925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57240" y="3942080"/>
            <a:ext cx="3209925" cy="8559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Cox-de Boor</a:t>
            </a:r>
            <a:r>
              <a:rPr lang="zh-CN" altLang="en-US">
                <a:ea typeface="宋体" panose="02010600030101010101" pitchFamily="2" charset="-122"/>
              </a:rPr>
              <a:t>递归计算基函数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控制点数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NURBS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阶数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n&gt;=k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r>
              <a:rPr lang="zh-CN" altLang="en-US"/>
              <a:t>节点向量</a:t>
            </a:r>
            <a:r>
              <a:rPr lang="en-US" altLang="zh-CN"/>
              <a:t>knot vector</a:t>
            </a:r>
            <a:r>
              <a:rPr lang="zh-CN" altLang="en-US">
                <a:ea typeface="宋体" panose="02010600030101010101" pitchFamily="2" charset="-122"/>
              </a:rPr>
              <a:t>长度为</a:t>
            </a:r>
            <a:r>
              <a:rPr lang="en-US" altLang="zh-CN">
                <a:ea typeface="宋体" panose="02010600030101010101" pitchFamily="2" charset="-122"/>
              </a:rPr>
              <a:t>n+k</a:t>
            </a:r>
            <a:r>
              <a:rPr lang="zh-CN" altLang="en-US">
                <a:ea typeface="宋体" panose="02010600030101010101" pitchFamily="2" charset="-122"/>
              </a:rPr>
              <a:t>，值为</a:t>
            </a:r>
            <a:r>
              <a:rPr lang="en-US" altLang="zh-CN">
                <a:ea typeface="宋体" panose="02010600030101010101" pitchFamily="2" charset="-122"/>
              </a:rPr>
              <a:t>(t0,t1,t2,...t</a:t>
            </a:r>
            <a:r>
              <a:rPr lang="en-US" altLang="zh-CN" baseline="-25000">
                <a:ea typeface="宋体" panose="02010600030101010101" pitchFamily="2" charset="-122"/>
              </a:rPr>
              <a:t>n+k-1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r>
              <a:rPr lang="zh-CN" altLang="en-US">
                <a:ea typeface="宋体" panose="02010600030101010101" pitchFamily="2" charset="-122"/>
              </a:rPr>
              <a:t>，递增排列且允许临近值相等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下面公式递归得到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阶基函数，当分母为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时（存在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个相同</a:t>
            </a:r>
            <a:r>
              <a:rPr lang="en-US" altLang="zh-CN">
                <a:ea typeface="宋体" panose="02010600030101010101" pitchFamily="2" charset="-122"/>
              </a:rPr>
              <a:t>t</a:t>
            </a:r>
            <a:r>
              <a:rPr lang="zh-CN" altLang="en-US">
                <a:ea typeface="宋体" panose="02010600030101010101" pitchFamily="2" charset="-122"/>
              </a:rPr>
              <a:t>）认为</a:t>
            </a:r>
            <a:r>
              <a:rPr lang="en-US" altLang="zh-CN">
                <a:ea typeface="宋体" panose="02010600030101010101" pitchFamily="2" charset="-122"/>
              </a:rPr>
              <a:t>0/0=0</a:t>
            </a:r>
            <a:r>
              <a:rPr lang="zh-CN" altLang="en-US">
                <a:ea typeface="宋体" panose="02010600030101010101" pitchFamily="2" charset="-122"/>
              </a:rPr>
              <a:t>，这能使曲线经过特定控制点</a:t>
            </a:r>
            <a:endParaRPr lang="zh-CN" altLang="en-US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09135" y="2546350"/>
            <a:ext cx="3813175" cy="1007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6445" y="3554095"/>
            <a:ext cx="2146300" cy="1555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31870" y="3651250"/>
            <a:ext cx="2130425" cy="1439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23355" y="3651250"/>
            <a:ext cx="2116455" cy="14262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</a:t>
            </a:r>
            <a:r>
              <a:rPr lang="zh-CN" altLang="en-US">
                <a:ea typeface="宋体" panose="02010600030101010101" pitchFamily="2" charset="-122"/>
              </a:rPr>
              <a:t>样条函数性质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[t</a:t>
            </a:r>
            <a:r>
              <a:rPr lang="en-US" altLang="zh-CN" baseline="-25000">
                <a:ea typeface="宋体" panose="02010600030101010101" pitchFamily="2" charset="-122"/>
              </a:rPr>
              <a:t>k-1</a:t>
            </a:r>
            <a:r>
              <a:rPr lang="en-US" altLang="zh-CN">
                <a:ea typeface="宋体" panose="02010600030101010101" pitchFamily="2" charset="-122"/>
              </a:rPr>
              <a:t>,t</a:t>
            </a:r>
            <a:r>
              <a:rPr lang="en-US" altLang="zh-CN" baseline="-25000">
                <a:ea typeface="宋体" panose="02010600030101010101" pitchFamily="2" charset="-122"/>
              </a:rPr>
              <a:t>n</a:t>
            </a:r>
            <a:r>
              <a:rPr lang="en-US" altLang="zh-CN">
                <a:ea typeface="宋体" panose="02010600030101010101" pitchFamily="2" charset="-122"/>
              </a:rPr>
              <a:t>]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开始记下标）区间内被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个基函数覆盖，且权重和为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，因此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[t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k-1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,t</a:t>
            </a:r>
            <a:r>
              <a:rPr lang="en-US" altLang="zh-CN" baseline="-25000">
                <a:ea typeface="宋体" panose="02010600030101010101" pitchFamily="2" charset="-122"/>
                <a:sym typeface="+mn-ea"/>
              </a:rPr>
              <a:t>n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]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为有效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值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在有效区域内每个点受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个节点向量上的影响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6450" y="2895600"/>
            <a:ext cx="4990465" cy="22110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>
                <a:ea typeface="宋体" panose="02010600030101010101" pitchFamily="2" charset="-122"/>
              </a:rPr>
              <a:t>控制节点向量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200">
                <a:ea typeface="宋体" panose="02010600030101010101" pitchFamily="2" charset="-122"/>
              </a:rPr>
              <a:t>控制点数</a:t>
            </a:r>
            <a:r>
              <a:rPr lang="en-US" altLang="zh-CN" sz="1200">
                <a:ea typeface="宋体" panose="02010600030101010101" pitchFamily="2" charset="-122"/>
              </a:rPr>
              <a:t>n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order u</a:t>
            </a:r>
            <a:r>
              <a:rPr lang="zh-CN" altLang="en-US" sz="1200">
                <a:ea typeface="宋体" panose="02010600030101010101" pitchFamily="2" charset="-122"/>
              </a:rPr>
              <a:t>为基函数阶数</a:t>
            </a:r>
            <a:r>
              <a:rPr lang="en-US" altLang="zh-CN" sz="1200">
                <a:ea typeface="宋体" panose="02010600030101010101" pitchFamily="2" charset="-122"/>
              </a:rPr>
              <a:t>k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表示是否首尾相连，非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则节点向量长度</a:t>
            </a:r>
            <a:r>
              <a:rPr lang="en-US" altLang="zh-CN" sz="1200">
                <a:ea typeface="宋体" panose="02010600030101010101" pitchFamily="2" charset="-122"/>
              </a:rPr>
              <a:t>n+k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cyclic</a:t>
            </a:r>
            <a:r>
              <a:rPr lang="zh-CN" altLang="en-US" sz="1200">
                <a:ea typeface="宋体" panose="02010600030101010101" pitchFamily="2" charset="-122"/>
              </a:rPr>
              <a:t>则额外补充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个控制点，节点向量长度</a:t>
            </a:r>
            <a:r>
              <a:rPr lang="en-US" altLang="zh-CN" sz="1200">
                <a:ea typeface="宋体" panose="02010600030101010101" pitchFamily="2" charset="-122"/>
              </a:rPr>
              <a:t>n+2*k-1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和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选项决定节点向量取值，理论上</a:t>
            </a:r>
            <a:r>
              <a:rPr lang="en-US" altLang="zh-CN" sz="1200">
                <a:ea typeface="宋体" panose="02010600030101010101" pitchFamily="2" charset="-122"/>
              </a:rPr>
              <a:t>NURBS</a:t>
            </a:r>
            <a:r>
              <a:rPr lang="zh-CN" altLang="en-US" sz="1200">
                <a:ea typeface="宋体" panose="02010600030101010101" pitchFamily="2" charset="-122"/>
              </a:rPr>
              <a:t>节点向量可以任意取非递减数列，而</a:t>
            </a:r>
            <a:r>
              <a:rPr lang="en-US" altLang="zh-CN" sz="1200">
                <a:ea typeface="宋体" panose="02010600030101010101" pitchFamily="2" charset="-122"/>
              </a:rPr>
              <a:t>blender</a:t>
            </a:r>
            <a:r>
              <a:rPr lang="zh-CN" altLang="en-US" sz="1200">
                <a:ea typeface="宋体" panose="02010600030101010101" pitchFamily="2" charset="-122"/>
              </a:rPr>
              <a:t>里通过参数类型决定取值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表示首尾是否固定在控制点上，如对于</a:t>
            </a:r>
            <a:r>
              <a:rPr lang="en-US" altLang="zh-CN" sz="1200">
                <a:ea typeface="宋体" panose="02010600030101010101" pitchFamily="2" charset="-122"/>
              </a:rPr>
              <a:t>n=k=3</a:t>
            </a:r>
            <a:r>
              <a:rPr lang="zh-CN" altLang="en-US" sz="1200">
                <a:ea typeface="宋体" panose="02010600030101010101" pitchFamily="2" charset="-122"/>
              </a:rPr>
              <a:t>的情况，非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[0,1,2,3,4,5]</a:t>
            </a:r>
            <a:r>
              <a:rPr lang="zh-CN" altLang="en-US" sz="1200">
                <a:ea typeface="宋体" panose="02010600030101010101" pitchFamily="2" charset="-122"/>
              </a:rPr>
              <a:t>，</a:t>
            </a:r>
            <a:r>
              <a:rPr lang="en-US" altLang="zh-CN" sz="1200">
                <a:ea typeface="宋体" panose="02010600030101010101" pitchFamily="2" charset="-122"/>
              </a:rPr>
              <a:t>endpoint</a:t>
            </a:r>
            <a:r>
              <a:rPr lang="zh-CN" altLang="en-US" sz="1200">
                <a:ea typeface="宋体" panose="02010600030101010101" pitchFamily="2" charset="-122"/>
              </a:rPr>
              <a:t>的节点向量</a:t>
            </a:r>
            <a:r>
              <a:rPr lang="en-US" altLang="zh-CN" sz="1200">
                <a:ea typeface="宋体" panose="02010600030101010101" pitchFamily="2" charset="-122"/>
              </a:rPr>
              <a:t>[0,0,0,1,1,1]</a:t>
            </a:r>
            <a:endParaRPr lang="en-US" altLang="zh-CN" sz="1200">
              <a:ea typeface="宋体" panose="02010600030101010101" pitchFamily="2" charset="-122"/>
            </a:endParaRPr>
          </a:p>
          <a:p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表示是否为分段</a:t>
            </a:r>
            <a:r>
              <a:rPr lang="en-US" altLang="zh-CN" sz="1200">
                <a:ea typeface="宋体" panose="02010600030101010101" pitchFamily="2" charset="-122"/>
              </a:rPr>
              <a:t>bezier</a:t>
            </a:r>
            <a:r>
              <a:rPr lang="zh-CN" altLang="en-US" sz="1200">
                <a:ea typeface="宋体" panose="02010600030101010101" pitchFamily="2" charset="-122"/>
              </a:rPr>
              <a:t>曲线，是则通过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的整数倍的控制点，出现</a:t>
            </a:r>
            <a:r>
              <a:rPr lang="en-US" altLang="zh-CN" sz="1200">
                <a:ea typeface="宋体" panose="02010600030101010101" pitchFamily="2" charset="-122"/>
              </a:rPr>
              <a:t>k-1</a:t>
            </a:r>
            <a:r>
              <a:rPr lang="zh-CN" altLang="en-US" sz="1200">
                <a:ea typeface="宋体" panose="02010600030101010101" pitchFamily="2" charset="-122"/>
              </a:rPr>
              <a:t>个重复值，如下图节点向量为</a:t>
            </a:r>
            <a:r>
              <a:rPr lang="en-US" altLang="zh-CN" sz="1200">
                <a:ea typeface="宋体" panose="02010600030101010101" pitchFamily="2" charset="-122"/>
              </a:rPr>
              <a:t>[0,1,1,2,2,3,3,4,4,5,5,6,6]</a:t>
            </a:r>
            <a:endParaRPr lang="en-US" altLang="zh-CN" sz="1200">
              <a:ea typeface="宋体" panose="02010600030101010101" pitchFamily="2" charset="-122"/>
            </a:endParaRPr>
          </a:p>
          <a:p>
            <a:endParaRPr lang="en-US" altLang="zh-CN" sz="12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0" y="3288665"/>
            <a:ext cx="3786505" cy="1854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5275" y="3783330"/>
            <a:ext cx="3244215" cy="7854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添加曲线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场景添加曲线或毛发，毛发需要附着于</a:t>
            </a:r>
            <a:r>
              <a:rPr lang="en-US" altLang="zh-CN"/>
              <a:t>Mesh</a:t>
            </a:r>
            <a:endParaRPr lang="zh-CN" altLang="en-US"/>
          </a:p>
          <a:p>
            <a:r>
              <a:rPr lang="zh-CN" altLang="en-US"/>
              <a:t>几何节点添加曲线</a:t>
            </a:r>
            <a:r>
              <a:rPr lang="en-US" altLang="zh-CN"/>
              <a:t>primitive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9920" y="2458720"/>
            <a:ext cx="2722245" cy="2542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55160" y="2619375"/>
            <a:ext cx="3963035" cy="22885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节点向量案例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3920" y="1586230"/>
            <a:ext cx="3082290" cy="1675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7405" y="1586230"/>
            <a:ext cx="2933065" cy="163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89250" y="3425825"/>
            <a:ext cx="2978150" cy="16440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计算曲线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987925" cy="3416300"/>
          </a:xfrm>
        </p:spPr>
        <p:txBody>
          <a:bodyPr/>
          <a:p>
            <a:r>
              <a:rPr lang="zh-CN" altLang="en-US"/>
              <a:t>通过</a:t>
            </a:r>
            <a:r>
              <a:rPr lang="en-US" altLang="zh-CN"/>
              <a:t>resolution</a:t>
            </a:r>
            <a:r>
              <a:rPr lang="zh-CN" altLang="en-US">
                <a:ea typeface="宋体" panose="02010600030101010101" pitchFamily="2" charset="-122"/>
              </a:rPr>
              <a:t>对曲线进行采样，总采样</a:t>
            </a:r>
            <a:r>
              <a:rPr lang="en-US">
                <a:ea typeface="宋体" panose="02010600030101010101" pitchFamily="2" charset="-122"/>
              </a:rPr>
              <a:t>resolution*</a:t>
            </a:r>
            <a:r>
              <a:rPr lang="zh-CN" altLang="en-US">
                <a:ea typeface="宋体" panose="02010600030101010101" pitchFamily="2" charset="-122"/>
              </a:rPr>
              <a:t>段数（</a:t>
            </a:r>
            <a:r>
              <a:rPr lang="en-US" altLang="zh-CN">
                <a:ea typeface="宋体" panose="02010600030101010101" pitchFamily="2" charset="-122"/>
              </a:rPr>
              <a:t>n-1</a:t>
            </a:r>
            <a:r>
              <a:rPr lang="zh-CN" altLang="en-US">
                <a:ea typeface="宋体" panose="02010600030101010101" pitchFamily="2" charset="-122"/>
              </a:rPr>
              <a:t>或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，根据是否</a:t>
            </a:r>
            <a:r>
              <a:rPr lang="en-US" altLang="zh-CN">
                <a:ea typeface="宋体" panose="02010600030101010101" pitchFamily="2" charset="-122"/>
              </a:rPr>
              <a:t>cyclic</a:t>
            </a:r>
            <a:r>
              <a:rPr lang="zh-CN" altLang="en-US">
                <a:ea typeface="宋体" panose="02010600030101010101" pitchFamily="2" charset="-122"/>
              </a:rPr>
              <a:t>）个点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calculate_knots</a:t>
            </a:r>
            <a:r>
              <a:rPr lang="zh-CN" altLang="en-US">
                <a:ea typeface="宋体" panose="02010600030101010101" pitchFamily="2" charset="-122"/>
              </a:rPr>
              <a:t>得到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节点向量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calculate_basis_cache</a:t>
            </a:r>
            <a:r>
              <a:rPr lang="zh-CN" altLang="en-US">
                <a:ea typeface="宋体" panose="02010600030101010101" pitchFamily="2" charset="-122"/>
              </a:rPr>
              <a:t>得到采样点起始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个采样点权重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根据采样点起始</a:t>
            </a:r>
            <a:r>
              <a:rPr lang="en-US" altLang="zh-CN">
                <a:ea typeface="宋体" panose="02010600030101010101" pitchFamily="2" charset="-122"/>
              </a:rPr>
              <a:t>index</a:t>
            </a:r>
            <a:r>
              <a:rPr lang="zh-CN" altLang="en-US">
                <a:ea typeface="宋体" panose="02010600030101010101" pitchFamily="2" charset="-122"/>
              </a:rPr>
              <a:t>得到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个采样点坐标（以及其他需要插值的属性）并加权求和即可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5905" y="1207770"/>
            <a:ext cx="379095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NURBS</a:t>
            </a:r>
            <a:r>
              <a:rPr lang="zh-CN" altLang="en-US">
                <a:ea typeface="宋体" panose="02010600030101010101" pitchFamily="2" charset="-122"/>
              </a:rPr>
              <a:t>的权重和分母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82185" y="1314400"/>
            <a:ext cx="8520600" cy="3416400"/>
          </a:xfrm>
        </p:spPr>
        <p:txBody>
          <a:bodyPr/>
          <a:p>
            <a:r>
              <a:rPr lang="en-US" altLang="zh-CN" sz="1400"/>
              <a:t>NURBS</a:t>
            </a:r>
            <a:r>
              <a:rPr lang="zh-CN" altLang="en-US" sz="1400">
                <a:ea typeface="宋体" panose="02010600030101010101" pitchFamily="2" charset="-122"/>
              </a:rPr>
              <a:t>的</a:t>
            </a:r>
            <a:r>
              <a:rPr lang="en-US" altLang="zh-CN" sz="1400">
                <a:ea typeface="宋体" panose="02010600030101010101" pitchFamily="2" charset="-122"/>
              </a:rPr>
              <a:t>R</a:t>
            </a:r>
            <a:r>
              <a:rPr lang="zh-CN" altLang="en-US" sz="1400">
                <a:ea typeface="宋体" panose="02010600030101010101" pitchFamily="2" charset="-122"/>
              </a:rPr>
              <a:t>表示有理式，体现在存在分母，另外比起前面多了每个基函数的权重项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当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为常数时，</a:t>
            </a:r>
            <a:r>
              <a:rPr lang="en-US" altLang="zh-CN" sz="1400">
                <a:ea typeface="宋体" panose="02010600030101010101" pitchFamily="2" charset="-122"/>
              </a:rPr>
              <a:t>h</a:t>
            </a:r>
            <a:r>
              <a:rPr lang="zh-CN" altLang="en-US" sz="1400">
                <a:ea typeface="宋体" panose="02010600030101010101" pitchFamily="2" charset="-122"/>
              </a:rPr>
              <a:t>和分母可忽略，退化到非均匀</a:t>
            </a:r>
            <a:r>
              <a:rPr lang="en-US" altLang="zh-CN" sz="1400">
                <a:ea typeface="宋体" panose="02010600030101010101" pitchFamily="2" charset="-122"/>
              </a:rPr>
              <a:t>B</a:t>
            </a:r>
            <a:r>
              <a:rPr lang="zh-CN" altLang="en-US" sz="1400">
                <a:ea typeface="宋体" panose="02010600030101010101" pitchFamily="2" charset="-122"/>
              </a:rPr>
              <a:t>样条，因为基函数和总是为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可以精确表示圆，而不带分母的</a:t>
            </a:r>
            <a:r>
              <a:rPr lang="en-US" altLang="zh-CN" sz="1400">
                <a:ea typeface="宋体" panose="02010600030101010101" pitchFamily="2" charset="-122"/>
              </a:rPr>
              <a:t>Bezier</a:t>
            </a:r>
            <a:r>
              <a:rPr lang="zh-CN" altLang="en-US" sz="1400">
                <a:ea typeface="宋体" panose="02010600030101010101" pitchFamily="2" charset="-122"/>
              </a:rPr>
              <a:t>只能拟合圆。成等腰直角三角形的三个顶点可以用</a:t>
            </a:r>
            <a:r>
              <a:rPr lang="en-US" altLang="zh-CN" sz="1400">
                <a:ea typeface="宋体" panose="02010600030101010101" pitchFamily="2" charset="-122"/>
              </a:rPr>
              <a:t>3</a:t>
            </a:r>
            <a:r>
              <a:rPr lang="zh-CN" altLang="en-US" sz="1400">
                <a:ea typeface="宋体" panose="02010600030101010101" pitchFamily="2" charset="-122"/>
              </a:rPr>
              <a:t>阶</a:t>
            </a:r>
            <a:r>
              <a:rPr lang="en-US" altLang="zh-CN" sz="1400">
                <a:ea typeface="宋体" panose="02010600030101010101" pitchFamily="2" charset="-122"/>
              </a:rPr>
              <a:t>NURBS</a:t>
            </a:r>
            <a:r>
              <a:rPr lang="zh-CN" altLang="en-US" sz="1400">
                <a:ea typeface="宋体" panose="02010600030101010101" pitchFamily="2" charset="-122"/>
              </a:rPr>
              <a:t>表示</a:t>
            </a:r>
            <a:r>
              <a:rPr lang="en-US" altLang="zh-CN" sz="1400">
                <a:ea typeface="宋体" panose="02010600030101010101" pitchFamily="2" charset="-122"/>
              </a:rPr>
              <a:t>1/4</a:t>
            </a:r>
            <a:r>
              <a:rPr lang="zh-CN" altLang="en-US" sz="1400">
                <a:ea typeface="宋体" panose="02010600030101010101" pitchFamily="2" charset="-122"/>
              </a:rPr>
              <a:t>圆弧，两端顶点权重</a:t>
            </a:r>
            <a:r>
              <a:rPr lang="en-US" altLang="zh-CN" sz="1400">
                <a:ea typeface="宋体" panose="02010600030101010101" pitchFamily="2" charset="-122"/>
              </a:rPr>
              <a:t>1</a:t>
            </a:r>
            <a:r>
              <a:rPr lang="zh-CN" altLang="en-US" sz="1400">
                <a:ea typeface="宋体" panose="02010600030101010101" pitchFamily="2" charset="-122"/>
              </a:rPr>
              <a:t>，中间顶点权重</a:t>
            </a:r>
            <a:r>
              <a:rPr lang="en-US" altLang="zh-CN" sz="1400">
                <a:ea typeface="宋体" panose="02010600030101010101" pitchFamily="2" charset="-122"/>
              </a:rPr>
              <a:t>1/sqrt(2)</a:t>
            </a:r>
            <a:endParaRPr lang="en-US" altLang="zh-CN" sz="1400">
              <a:ea typeface="宋体" panose="02010600030101010101" pitchFamily="2" charset="-122"/>
            </a:endParaRPr>
          </a:p>
          <a:p>
            <a:r>
              <a:rPr lang="zh-CN" altLang="en-US" sz="1400">
                <a:ea typeface="宋体" panose="02010600030101010101" pitchFamily="2" charset="-122"/>
              </a:rPr>
              <a:t>编辑模式下通过控制点的</a:t>
            </a:r>
            <a:r>
              <a:rPr lang="en-US" altLang="zh-CN" sz="1400">
                <a:ea typeface="宋体" panose="02010600030101010101" pitchFamily="2" charset="-122"/>
              </a:rPr>
              <a:t>w</a:t>
            </a:r>
            <a:r>
              <a:rPr lang="zh-CN" altLang="en-US" sz="1400">
                <a:ea typeface="宋体" panose="02010600030101010101" pitchFamily="2" charset="-122"/>
              </a:rPr>
              <a:t>分量修改其</a:t>
            </a:r>
            <a:r>
              <a:rPr lang="en-US" altLang="zh-CN" sz="1400">
                <a:ea typeface="宋体" panose="02010600030101010101" pitchFamily="2" charset="-122"/>
              </a:rPr>
              <a:t>nurbs_weight</a:t>
            </a:r>
            <a:r>
              <a:rPr lang="zh-CN" altLang="en-US" sz="1400">
                <a:ea typeface="宋体" panose="02010600030101010101" pitchFamily="2" charset="-122"/>
              </a:rPr>
              <a:t>属性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2585" y="3351530"/>
            <a:ext cx="4676140" cy="1751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27095" y="1647825"/>
            <a:ext cx="3277235" cy="448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54345" y="3351530"/>
            <a:ext cx="3041650" cy="17519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Blender Curve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结构体：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新代码用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源自</a:t>
            </a:r>
            <a:r>
              <a:rPr lang="en-US" altLang="zh-CN">
                <a:ea typeface="宋体" panose="02010600030101010101" pitchFamily="2" charset="-122"/>
              </a:rPr>
              <a:t>Hair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CurvesGeometry</a:t>
            </a:r>
            <a:r>
              <a:rPr lang="zh-CN" altLang="en-US">
                <a:ea typeface="宋体" panose="02010600030101010101" pitchFamily="2" charset="-122"/>
              </a:rPr>
              <a:t>存放点</a:t>
            </a:r>
            <a:r>
              <a:rPr lang="zh-CN" altLang="en-US">
                <a:ea typeface="宋体" panose="02010600030101010101" pitchFamily="2" charset="-122"/>
              </a:rPr>
              <a:t>域和曲线域属性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  <a:sym typeface="+mn-ea"/>
              </a:rPr>
              <a:t>历史遗留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内部逻辑会将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转换成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Curves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统一计算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的一个曲线几何体包含若干条曲线，每条曲线有若干控制点，控制点将曲线分为多段</a:t>
            </a:r>
            <a:endParaRPr lang="zh-CN" altLang="en-US">
              <a:ea typeface="宋体" panose="02010600030101010101" pitchFamily="2" charset="-122"/>
            </a:endParaRPr>
          </a:p>
          <a:p>
            <a:pPr lvl="0"/>
            <a:r>
              <a:rPr lang="en-US" altLang="zh-CN">
                <a:ea typeface="宋体" panose="02010600030101010101" pitchFamily="2" charset="-122"/>
              </a:rPr>
              <a:t>Blender</a:t>
            </a:r>
            <a:r>
              <a:rPr lang="zh-CN" altLang="en-US">
                <a:ea typeface="宋体" panose="02010600030101010101" pitchFamily="2" charset="-122"/>
              </a:rPr>
              <a:t>支持的曲线类型：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Polyline</a:t>
            </a:r>
            <a:r>
              <a:rPr lang="zh-CN" altLang="en-US">
                <a:ea typeface="宋体" panose="02010600030101010101" pitchFamily="2" charset="-122"/>
              </a:rPr>
              <a:t>：多边形折线，在几何节点广泛使用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曲线，每段内部控制点被当做两端控制点的</a:t>
            </a:r>
            <a:r>
              <a:rPr lang="en-US" altLang="zh-CN">
                <a:ea typeface="宋体" panose="02010600030101010101" pitchFamily="2" charset="-122"/>
              </a:rPr>
              <a:t>left right handle</a:t>
            </a:r>
            <a:r>
              <a:rPr lang="zh-CN" altLang="en-US">
                <a:ea typeface="宋体" panose="02010600030101010101" pitchFamily="2" charset="-122"/>
              </a:rPr>
              <a:t>使用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Catmull-Rom</a:t>
            </a:r>
            <a:r>
              <a:rPr lang="zh-CN" altLang="en-US">
                <a:ea typeface="宋体" panose="02010600030101010101" pitchFamily="2" charset="-122"/>
              </a:rPr>
              <a:t>：分段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次曲线，用于毛发系统，通过前后两段的控制点得出本段两个控制点的切线</a:t>
            </a:r>
            <a:endParaRPr lang="zh-CN" altLang="en-US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：可以精确表达多项式曲线无法完美拟合的曲线如圆。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个控制点，</a:t>
            </a:r>
            <a:r>
              <a:rPr lang="en-US" altLang="zh-CN">
                <a:ea typeface="宋体" panose="02010600030101010101" pitchFamily="2" charset="-122"/>
              </a:rPr>
              <a:t>k</a:t>
            </a:r>
            <a:r>
              <a:rPr lang="zh-CN" altLang="en-US">
                <a:ea typeface="宋体" panose="02010600030101010101" pitchFamily="2" charset="-122"/>
              </a:rPr>
              <a:t>阶基函数（</a:t>
            </a:r>
            <a:r>
              <a:rPr lang="en-US" altLang="zh-CN">
                <a:ea typeface="宋体" panose="02010600030101010101" pitchFamily="2" charset="-122"/>
              </a:rPr>
              <a:t>k-1</a:t>
            </a:r>
            <a:r>
              <a:rPr lang="zh-CN" altLang="en-US">
                <a:ea typeface="宋体" panose="02010600030101010101" pitchFamily="2" charset="-122"/>
              </a:rPr>
              <a:t>次多项式），通过节点向量</a:t>
            </a:r>
            <a:r>
              <a:rPr lang="en-US" altLang="zh-CN">
                <a:ea typeface="宋体" panose="02010600030101010101" pitchFamily="2" charset="-122"/>
              </a:rPr>
              <a:t>knot vector</a:t>
            </a:r>
            <a:r>
              <a:rPr lang="zh-CN" altLang="en-US">
                <a:ea typeface="宋体" panose="02010600030101010101" pitchFamily="2" charset="-122"/>
              </a:rPr>
              <a:t>得到每个基函数作为控制点的权重，每个点的</a:t>
            </a:r>
            <a:r>
              <a:rPr lang="en-US" altLang="zh-CN">
                <a:ea typeface="宋体" panose="02010600030101010101" pitchFamily="2" charset="-122"/>
              </a:rPr>
              <a:t>w</a:t>
            </a:r>
            <a:r>
              <a:rPr lang="zh-CN" altLang="en-US">
                <a:ea typeface="宋体" panose="02010600030101010101" pitchFamily="2" charset="-122"/>
              </a:rPr>
              <a:t>值作为权重影响分母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43630" y="4394200"/>
            <a:ext cx="1856740" cy="5245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Next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几何修改器？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Curve + Mesh</a:t>
            </a:r>
            <a:r>
              <a:rPr lang="zh-CN" altLang="en-US">
                <a:ea typeface="宋体" panose="02010600030101010101" pitchFamily="2" charset="-122"/>
              </a:rPr>
              <a:t>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NURBS</a:t>
            </a:r>
            <a:r>
              <a:rPr lang="zh-CN" altLang="en-US">
                <a:ea typeface="宋体" panose="02010600030101010101" pitchFamily="2" charset="-122"/>
              </a:rPr>
              <a:t>详解？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Thank </a:t>
            </a:r>
            <a:r>
              <a:rPr lang="zh-CN" altLang="en-US">
                <a:ea typeface="宋体" panose="02010600030101010101" pitchFamily="2" charset="-122"/>
              </a:rPr>
              <a:t>♂</a:t>
            </a:r>
            <a:r>
              <a:rPr lang="en-US" altLang="zh-CN">
                <a:ea typeface="宋体" panose="02010600030101010101" pitchFamily="2" charset="-122"/>
              </a:rPr>
              <a:t> you, sir!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ea typeface="宋体" panose="02010600030101010101" pitchFamily="2" charset="-122"/>
              </a:rPr>
              <a:t>添加曲线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sz="1400"/>
              <a:t>左上：</a:t>
            </a:r>
            <a:r>
              <a:rPr lang="en-US" altLang="zh-CN" sz="1400"/>
              <a:t>Bezier circle</a:t>
            </a:r>
            <a:r>
              <a:rPr lang="zh-CN" altLang="en-US" sz="1400">
                <a:ea typeface="宋体" panose="02010600030101010101" pitchFamily="2" charset="-122"/>
              </a:rPr>
              <a:t>，右上：</a:t>
            </a:r>
            <a:r>
              <a:rPr lang="en-US" altLang="zh-CN" sz="1400">
                <a:ea typeface="宋体" panose="02010600030101010101" pitchFamily="2" charset="-122"/>
              </a:rPr>
              <a:t>NURBS circle</a:t>
            </a:r>
            <a:r>
              <a:rPr lang="zh-CN" altLang="en-US" sz="1400">
                <a:ea typeface="宋体" panose="02010600030101010101" pitchFamily="2" charset="-122"/>
              </a:rPr>
              <a:t>，左下：</a:t>
            </a:r>
            <a:r>
              <a:rPr lang="en-US" altLang="zh-CN" sz="1400">
                <a:ea typeface="宋体" panose="02010600030101010101" pitchFamily="2" charset="-122"/>
              </a:rPr>
              <a:t>hair</a:t>
            </a:r>
            <a:r>
              <a:rPr lang="zh-CN" altLang="en-US" sz="1400">
                <a:ea typeface="宋体" panose="02010600030101010101" pitchFamily="2" charset="-122"/>
              </a:rPr>
              <a:t>，右下：</a:t>
            </a:r>
            <a:r>
              <a:rPr lang="en-US" altLang="zh-CN" sz="1400">
                <a:ea typeface="宋体" panose="02010600030101010101" pitchFamily="2" charset="-122"/>
              </a:rPr>
              <a:t>fur</a:t>
            </a:r>
            <a:r>
              <a:rPr lang="zh-CN" altLang="en-US" sz="1400">
                <a:ea typeface="宋体" panose="02010600030101010101" pitchFamily="2" charset="-122"/>
              </a:rPr>
              <a:t>。注意图标不同代表不同类型（毛发和曲线是不同类型</a:t>
            </a:r>
            <a:r>
              <a:rPr lang="zh-CN" altLang="en-US" sz="1400">
                <a:ea typeface="宋体" panose="02010600030101010101" pitchFamily="2" charset="-122"/>
              </a:rPr>
              <a:t>），而</a:t>
            </a:r>
            <a:r>
              <a:rPr lang="en-US" altLang="zh-CN" sz="1400">
                <a:ea typeface="宋体" panose="02010600030101010101" pitchFamily="2" charset="-122"/>
              </a:rPr>
              <a:t>fur</a:t>
            </a:r>
            <a:r>
              <a:rPr lang="zh-CN" altLang="en-US" sz="1400">
                <a:ea typeface="宋体" panose="02010600030101010101" pitchFamily="2" charset="-122"/>
              </a:rPr>
              <a:t>是加了一堆几何节点修改器的</a:t>
            </a:r>
            <a:r>
              <a:rPr lang="en-US" altLang="zh-CN" sz="1400">
                <a:ea typeface="宋体" panose="02010600030101010101" pitchFamily="2" charset="-122"/>
              </a:rPr>
              <a:t>hair</a:t>
            </a:r>
            <a:endParaRPr lang="zh-CN" altLang="en-US" sz="14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7325" y="2040255"/>
            <a:ext cx="2362835" cy="1525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0455" y="2040255"/>
            <a:ext cx="2600960" cy="1534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33475" y="3584575"/>
            <a:ext cx="2834640" cy="1558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01515" y="3707130"/>
            <a:ext cx="460184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 vs Curves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662805" cy="3416300"/>
          </a:xfrm>
        </p:spPr>
        <p:txBody>
          <a:bodyPr/>
          <a:p>
            <a:r>
              <a:rPr lang="zh-CN" altLang="en-US"/>
              <a:t>前面场景添加的曲线类型是历史遗留的</a:t>
            </a:r>
            <a:r>
              <a:rPr lang="en-US" altLang="zh-CN"/>
              <a:t>Curve</a:t>
            </a:r>
            <a:endParaRPr lang="en-US" altLang="zh-CN"/>
          </a:p>
          <a:p>
            <a:r>
              <a:rPr lang="zh-CN" altLang="en-US">
                <a:ea typeface="宋体" panose="02010600030101010101" pitchFamily="2" charset="-122"/>
              </a:rPr>
              <a:t>新的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类型由之前的</a:t>
            </a:r>
            <a:r>
              <a:rPr lang="en-US" altLang="zh-CN">
                <a:ea typeface="宋体" panose="02010600030101010101" pitchFamily="2" charset="-122"/>
              </a:rPr>
              <a:t>Hair</a:t>
            </a:r>
            <a:r>
              <a:rPr lang="zh-CN" altLang="en-US">
                <a:ea typeface="宋体" panose="02010600030101010101" pitchFamily="2" charset="-122"/>
              </a:rPr>
              <a:t>类型改进而来，供毛发使用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两者都是</a:t>
            </a:r>
            <a:r>
              <a:rPr lang="en-US" altLang="zh-CN">
                <a:ea typeface="宋体" panose="02010600030101010101" pitchFamily="2" charset="-122"/>
              </a:rPr>
              <a:t>ID</a:t>
            </a:r>
            <a:r>
              <a:rPr lang="zh-CN" altLang="en-US">
                <a:ea typeface="宋体" panose="02010600030101010101" pitchFamily="2" charset="-122"/>
              </a:rPr>
              <a:t>子类，作为</a:t>
            </a:r>
            <a:r>
              <a:rPr lang="en-US" altLang="zh-CN">
                <a:ea typeface="宋体" panose="02010600030101010101" pitchFamily="2" charset="-122"/>
              </a:rPr>
              <a:t>data</a:t>
            </a:r>
            <a:r>
              <a:rPr lang="zh-CN" altLang="en-US">
                <a:ea typeface="宋体" panose="02010600030101010101" pitchFamily="2" charset="-122"/>
              </a:rPr>
              <a:t>组件附着在场景</a:t>
            </a:r>
            <a:r>
              <a:rPr lang="en-US" altLang="zh-CN">
                <a:ea typeface="宋体" panose="02010600030101010101" pitchFamily="2" charset="-122"/>
              </a:rPr>
              <a:t>Object</a:t>
            </a:r>
            <a:r>
              <a:rPr lang="zh-CN" altLang="en-US">
                <a:ea typeface="宋体" panose="02010600030101010101" pitchFamily="2" charset="-122"/>
              </a:rPr>
              <a:t>上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36185" y="376555"/>
            <a:ext cx="4036695" cy="4159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755" y="4739005"/>
            <a:ext cx="8746490" cy="173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Curve vs Curves</a:t>
            </a:r>
            <a:r>
              <a:rPr lang="zh-CN" altLang="en-US">
                <a:ea typeface="宋体" panose="02010600030101010101" pitchFamily="2" charset="-122"/>
              </a:rPr>
              <a:t>（续）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几何节点处理曲线用的也是新的</a:t>
            </a:r>
            <a:r>
              <a:rPr lang="en-US" altLang="zh-CN"/>
              <a:t>Curves</a:t>
            </a:r>
            <a:r>
              <a:rPr lang="zh-CN" altLang="en-US">
                <a:ea typeface="宋体" panose="02010600030101010101" pitchFamily="2" charset="-122"/>
              </a:rPr>
              <a:t>类型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3970" y="2652395"/>
            <a:ext cx="2305685" cy="2473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17085" y="2652395"/>
            <a:ext cx="2980055" cy="2473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Blender</a:t>
            </a:r>
            <a:r>
              <a:rPr lang="zh-CN" altLang="en-US">
                <a:ea typeface="宋体" panose="02010600030101010101" pitchFamily="2" charset="-122"/>
              </a:rPr>
              <a:t>支持的曲线类型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85" y="1152525"/>
            <a:ext cx="4220845" cy="3710305"/>
          </a:xfrm>
        </p:spPr>
        <p:txBody>
          <a:bodyPr/>
          <a:p>
            <a:r>
              <a:rPr lang="en-US" altLang="zh-CN" sz="1600"/>
              <a:t>Catmull-Rom</a:t>
            </a:r>
            <a:r>
              <a:rPr lang="zh-CN" altLang="en-US" sz="1600">
                <a:ea typeface="宋体" panose="02010600030101010101" pitchFamily="2" charset="-122"/>
              </a:rPr>
              <a:t>：毛发使用，默认选项（因为</a:t>
            </a:r>
            <a:r>
              <a:rPr lang="en-US" altLang="zh-CN" sz="1600">
                <a:ea typeface="宋体" panose="02010600030101010101" pitchFamily="2" charset="-122"/>
              </a:rPr>
              <a:t>Curves</a:t>
            </a:r>
            <a:r>
              <a:rPr lang="zh-CN" altLang="en-US" sz="1600">
                <a:ea typeface="宋体" panose="02010600030101010101" pitchFamily="2" charset="-122"/>
              </a:rPr>
              <a:t>是从</a:t>
            </a:r>
            <a:r>
              <a:rPr lang="en-US" altLang="zh-CN" sz="1600">
                <a:ea typeface="宋体" panose="02010600030101010101" pitchFamily="2" charset="-122"/>
              </a:rPr>
              <a:t>Hair</a:t>
            </a:r>
            <a:r>
              <a:rPr lang="zh-CN" altLang="en-US" sz="1600">
                <a:ea typeface="宋体" panose="02010600030101010101" pitchFamily="2" charset="-122"/>
              </a:rPr>
              <a:t>改的）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Poly</a:t>
            </a:r>
            <a:r>
              <a:rPr lang="zh-CN" altLang="en-US" sz="1600">
                <a:ea typeface="宋体" panose="02010600030101010101" pitchFamily="2" charset="-122"/>
              </a:rPr>
              <a:t>：多边形折线段，在几何节点广泛使用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Bezier</a:t>
            </a:r>
            <a:r>
              <a:rPr lang="zh-CN" altLang="en-US" sz="1600">
                <a:ea typeface="宋体" panose="02010600030101010101" pitchFamily="2" charset="-122"/>
              </a:rPr>
              <a:t>：常见的</a:t>
            </a:r>
            <a:r>
              <a:rPr lang="en-US" altLang="zh-CN" sz="1600">
                <a:ea typeface="宋体" panose="02010600030101010101" pitchFamily="2" charset="-122"/>
              </a:rPr>
              <a:t>3</a:t>
            </a:r>
            <a:r>
              <a:rPr lang="zh-CN" altLang="en-US" sz="1600">
                <a:ea typeface="宋体" panose="02010600030101010101" pitchFamily="2" charset="-122"/>
              </a:rPr>
              <a:t>次</a:t>
            </a:r>
            <a:r>
              <a:rPr lang="en-US" altLang="zh-CN" sz="1600">
                <a:ea typeface="宋体" panose="02010600030101010101" pitchFamily="2" charset="-122"/>
              </a:rPr>
              <a:t>Bezier</a:t>
            </a:r>
            <a:r>
              <a:rPr lang="zh-CN" altLang="en-US" sz="1600">
                <a:ea typeface="宋体" panose="02010600030101010101" pitchFamily="2" charset="-122"/>
              </a:rPr>
              <a:t>曲线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en-US" altLang="zh-CN" sz="1600">
                <a:ea typeface="宋体" panose="02010600030101010101" pitchFamily="2" charset="-122"/>
              </a:rPr>
              <a:t>NURBS</a:t>
            </a:r>
            <a:r>
              <a:rPr lang="zh-CN" altLang="en-US" sz="1600">
                <a:ea typeface="宋体" panose="02010600030101010101" pitchFamily="2" charset="-122"/>
              </a:rPr>
              <a:t>：非均匀有理</a:t>
            </a:r>
            <a:r>
              <a:rPr lang="en-US" altLang="zh-CN" sz="1600">
                <a:ea typeface="宋体" panose="02010600030101010101" pitchFamily="2" charset="-122"/>
              </a:rPr>
              <a:t>B</a:t>
            </a:r>
            <a:r>
              <a:rPr lang="zh-CN" altLang="en-US" sz="1600">
                <a:ea typeface="宋体" panose="02010600030101010101" pitchFamily="2" charset="-122"/>
              </a:rPr>
              <a:t>样条，最灵活也最复杂</a:t>
            </a:r>
            <a:endParaRPr lang="zh-CN" altLang="en-US" sz="1600">
              <a:ea typeface="宋体" panose="02010600030101010101" pitchFamily="2" charset="-122"/>
            </a:endParaRPr>
          </a:p>
          <a:p>
            <a:r>
              <a:rPr lang="zh-CN" altLang="en-US" sz="1600">
                <a:ea typeface="宋体" panose="02010600030101010101" pitchFamily="2" charset="-122"/>
              </a:rPr>
              <a:t>可以用</a:t>
            </a:r>
            <a:r>
              <a:rPr lang="en-US" altLang="zh-CN" sz="1600">
                <a:ea typeface="宋体" panose="02010600030101010101" pitchFamily="2" charset="-122"/>
              </a:rPr>
              <a:t>set spline type</a:t>
            </a:r>
            <a:r>
              <a:rPr lang="zh-CN" altLang="en-US" sz="1600">
                <a:ea typeface="宋体" panose="02010600030101010101" pitchFamily="2" charset="-122"/>
              </a:rPr>
              <a:t>节点修改曲线类型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98035" y="122555"/>
            <a:ext cx="4500245" cy="3293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78805" y="3459480"/>
            <a:ext cx="2338705" cy="1684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曲线的属性域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曲线用到</a:t>
            </a:r>
            <a:r>
              <a:rPr lang="en-US" altLang="zh-CN"/>
              <a:t>Point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Curve</a:t>
            </a:r>
            <a:r>
              <a:rPr lang="zh-CN" altLang="en-US">
                <a:ea typeface="宋体" panose="02010600030101010101" pitchFamily="2" charset="-122"/>
              </a:rPr>
              <a:t>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点域包含所有控制点属性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Curve</a:t>
            </a:r>
            <a:r>
              <a:rPr lang="zh-CN" altLang="en-US">
                <a:ea typeface="宋体" panose="02010600030101010101" pitchFamily="2" charset="-122"/>
              </a:rPr>
              <a:t>域（也叫</a:t>
            </a:r>
            <a:r>
              <a:rPr lang="en-US" altLang="zh-CN">
                <a:ea typeface="宋体" panose="02010600030101010101" pitchFamily="2" charset="-122"/>
              </a:rPr>
              <a:t>Spline</a:t>
            </a:r>
            <a:r>
              <a:rPr lang="zh-CN" altLang="en-US">
                <a:ea typeface="宋体" panose="02010600030101010101" pitchFamily="2" charset="-122"/>
              </a:rPr>
              <a:t>域）表示一条曲线，</a:t>
            </a:r>
            <a:r>
              <a:rPr lang="en-US" altLang="zh-CN">
                <a:ea typeface="宋体" panose="02010600030101010101" pitchFamily="2" charset="-122"/>
              </a:rPr>
              <a:t>Curves</a:t>
            </a:r>
            <a:r>
              <a:rPr lang="zh-CN" altLang="en-US">
                <a:ea typeface="宋体" panose="02010600030101010101" pitchFamily="2" charset="-122"/>
              </a:rPr>
              <a:t>实体可以包含多条样条曲线（注意量词区别：一条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根曲线和分段曲线上一段）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另外有一个</a:t>
            </a:r>
            <a:r>
              <a:rPr lang="en-US" altLang="zh-CN">
                <a:ea typeface="宋体" panose="02010600030101010101" pitchFamily="2" charset="-122"/>
              </a:rPr>
              <a:t>curve_offsets</a:t>
            </a:r>
            <a:r>
              <a:rPr lang="zh-CN" altLang="en-US">
                <a:ea typeface="宋体" panose="02010600030101010101" pitchFamily="2" charset="-122"/>
              </a:rPr>
              <a:t>数组，表示哪些控制点归哪条曲线所有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4070" y="3425190"/>
            <a:ext cx="4975225" cy="1203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点域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下图是</a:t>
            </a:r>
            <a:r>
              <a:rPr lang="zh-CN">
                <a:ea typeface="宋体" panose="02010600030101010101" pitchFamily="2" charset="-122"/>
              </a:rPr>
              <a:t>用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次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曲线拟合的圆，共有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个控制点（每段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曲线的中间两个控制点当做端点的左右</a:t>
            </a:r>
            <a:r>
              <a:rPr lang="en-US" altLang="zh-CN">
                <a:ea typeface="宋体" panose="02010600030101010101" pitchFamily="2" charset="-122"/>
              </a:rPr>
              <a:t>handle</a:t>
            </a:r>
            <a:r>
              <a:rPr lang="zh-CN" altLang="en-US">
                <a:ea typeface="宋体" panose="02010600030101010101" pitchFamily="2" charset="-122"/>
              </a:rPr>
              <a:t>处理，对于</a:t>
            </a:r>
            <a:r>
              <a:rPr lang="en-US" altLang="zh-CN">
                <a:ea typeface="宋体" panose="02010600030101010101" pitchFamily="2" charset="-122"/>
              </a:rPr>
              <a:t>P0 P1 P2 P3</a:t>
            </a:r>
            <a:r>
              <a:rPr lang="zh-CN" altLang="en-US">
                <a:ea typeface="宋体" panose="02010600030101010101" pitchFamily="2" charset="-122"/>
              </a:rPr>
              <a:t>构成的</a:t>
            </a:r>
            <a:r>
              <a:rPr lang="en-US" altLang="zh-CN">
                <a:ea typeface="宋体" panose="02010600030101010101" pitchFamily="2" charset="-122"/>
              </a:rPr>
              <a:t>Bezier</a:t>
            </a:r>
            <a:r>
              <a:rPr lang="zh-CN" altLang="en-US">
                <a:ea typeface="宋体" panose="02010600030101010101" pitchFamily="2" charset="-122"/>
              </a:rPr>
              <a:t>曲线，认为</a:t>
            </a:r>
            <a:r>
              <a:rPr lang="en-US" altLang="zh-CN">
                <a:ea typeface="宋体" panose="02010600030101010101" pitchFamily="2" charset="-122"/>
              </a:rPr>
              <a:t>P0 P3</a:t>
            </a:r>
            <a:r>
              <a:rPr lang="zh-CN" altLang="en-US">
                <a:ea typeface="宋体" panose="02010600030101010101" pitchFamily="2" charset="-122"/>
              </a:rPr>
              <a:t>是控制点，</a:t>
            </a:r>
            <a:r>
              <a:rPr lang="en-US" altLang="zh-CN">
                <a:ea typeface="宋体" panose="02010600030101010101" pitchFamily="2" charset="-122"/>
              </a:rPr>
              <a:t>P1</a:t>
            </a:r>
            <a:r>
              <a:rPr lang="zh-CN" altLang="en-US">
                <a:ea typeface="宋体" panose="02010600030101010101" pitchFamily="2" charset="-122"/>
              </a:rPr>
              <a:t>是</a:t>
            </a:r>
            <a:r>
              <a:rPr lang="en-US" altLang="zh-CN">
                <a:ea typeface="宋体" panose="02010600030101010101" pitchFamily="2" charset="-122"/>
              </a:rPr>
              <a:t>P0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handle_right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P2</a:t>
            </a:r>
            <a:r>
              <a:rPr lang="zh-CN" altLang="en-US">
                <a:ea typeface="宋体" panose="02010600030101010101" pitchFamily="2" charset="-122"/>
              </a:rPr>
              <a:t>是</a:t>
            </a:r>
            <a:r>
              <a:rPr lang="en-US" altLang="zh-CN">
                <a:ea typeface="宋体" panose="02010600030101010101" pitchFamily="2" charset="-122"/>
              </a:rPr>
              <a:t>P3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handle_left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3965" y="2593340"/>
            <a:ext cx="7022465" cy="24847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COMMONDATA" val="eyJoZGlkIjoiZjM1ZTcwZWY2OTFiMGNkMDY3OTUwNTk0NWU5MWNiNDUifQ=="/>
  <p:tag name="KSO_WPP_MARK_KEY" val="ec460598-9e58-4894-a70a-e14b12ba5eaf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4559</Words>
  <Application>WPS 演示</Application>
  <PresentationFormat/>
  <Paragraphs>212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宋体</vt:lpstr>
      <vt:lpstr>Wingdings</vt:lpstr>
      <vt:lpstr>Arial</vt:lpstr>
      <vt:lpstr>微软雅黑</vt:lpstr>
      <vt:lpstr>Arial Unicode MS</vt:lpstr>
      <vt:lpstr>Simple Light</vt:lpstr>
      <vt:lpstr>曲线类型</vt:lpstr>
      <vt:lpstr>本期内容</vt:lpstr>
      <vt:lpstr>添加曲线</vt:lpstr>
      <vt:lpstr>添加曲线</vt:lpstr>
      <vt:lpstr>Curve vs Curves</vt:lpstr>
      <vt:lpstr>Curve vs Curves（续）</vt:lpstr>
      <vt:lpstr>Blender支持的曲线类型</vt:lpstr>
      <vt:lpstr>曲线的属性域</vt:lpstr>
      <vt:lpstr>点域</vt:lpstr>
      <vt:lpstr>曲线域</vt:lpstr>
      <vt:lpstr>Curves和CurvesGeometry</vt:lpstr>
      <vt:lpstr>Polyline基本属性</vt:lpstr>
      <vt:lpstr>Bezier基本属性</vt:lpstr>
      <vt:lpstr>Catmull-Rom基本属性</vt:lpstr>
      <vt:lpstr>NURBS基本属性</vt:lpstr>
      <vt:lpstr>Curve to Mesh用到的其他属性</vt:lpstr>
      <vt:lpstr>历史遗留Curve类型</vt:lpstr>
      <vt:lpstr>Curve转换到Curves</vt:lpstr>
      <vt:lpstr>曲线类型简介</vt:lpstr>
      <vt:lpstr>曲线转换</vt:lpstr>
      <vt:lpstr>Bezier</vt:lpstr>
      <vt:lpstr>分段Bezier</vt:lpstr>
      <vt:lpstr>Blender Bezier曲线</vt:lpstr>
      <vt:lpstr>Catmull-Rom</vt:lpstr>
      <vt:lpstr>Catmull-Rom</vt:lpstr>
      <vt:lpstr>NURBS：非均匀有理B样条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Blender源码解析blend文件读写</dc:title>
  <dc:creator/>
  <cp:lastModifiedBy>Admin</cp:lastModifiedBy>
  <cp:revision>1958</cp:revision>
  <dcterms:created xsi:type="dcterms:W3CDTF">2022-07-15T07:45:00Z</dcterms:created>
  <dcterms:modified xsi:type="dcterms:W3CDTF">2023-10-02T14:39:06Z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71D3E94CE42F40748E8046417CB374D0</vt:lpwstr>
  </property>
  <property fmtid="{D5CDD505-2E9C-101B-9397-08002B2CF9AE}" pid="3" name="KSOProductBuildVer">
    <vt:lpwstr>2052-12.1.0.15374</vt:lpwstr>
  </property>
</Properties>
</file>